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9" r:id="rId4"/>
    <p:sldId id="264" r:id="rId5"/>
    <p:sldId id="265" r:id="rId6"/>
    <p:sldId id="266" r:id="rId7"/>
    <p:sldId id="267" r:id="rId8"/>
    <p:sldId id="268" r:id="rId9"/>
    <p:sldId id="274" r:id="rId10"/>
    <p:sldId id="270" r:id="rId11"/>
    <p:sldId id="275" r:id="rId12"/>
    <p:sldId id="276" r:id="rId13"/>
    <p:sldId id="277" r:id="rId14"/>
    <p:sldId id="278" r:id="rId15"/>
    <p:sldId id="279" r:id="rId16"/>
    <p:sldId id="280" r:id="rId17"/>
    <p:sldId id="281" r:id="rId18"/>
    <p:sldId id="293" r:id="rId19"/>
    <p:sldId id="283" r:id="rId20"/>
    <p:sldId id="284" r:id="rId21"/>
    <p:sldId id="285" r:id="rId22"/>
    <p:sldId id="294" r:id="rId23"/>
    <p:sldId id="286" r:id="rId24"/>
    <p:sldId id="295" r:id="rId25"/>
    <p:sldId id="288" r:id="rId26"/>
    <p:sldId id="289" r:id="rId27"/>
    <p:sldId id="291" r:id="rId28"/>
    <p:sldId id="290" r:id="rId29"/>
    <p:sldId id="292" r:id="rId30"/>
    <p:sldId id="296" r:id="rId31"/>
    <p:sldId id="297" r:id="rId32"/>
    <p:sldId id="298" r:id="rId33"/>
    <p:sldId id="299" r:id="rId34"/>
    <p:sldId id="300" r:id="rId35"/>
    <p:sldId id="301" r:id="rId36"/>
    <p:sldId id="307" r:id="rId37"/>
    <p:sldId id="302" r:id="rId38"/>
    <p:sldId id="303" r:id="rId39"/>
    <p:sldId id="304" r:id="rId40"/>
    <p:sldId id="305" r:id="rId41"/>
    <p:sldId id="306" r:id="rId42"/>
    <p:sldId id="308" r:id="rId43"/>
    <p:sldId id="309" r:id="rId44"/>
    <p:sldId id="27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77FFF"/>
    <a:srgbClr val="6187FF"/>
    <a:srgbClr val="DDE5FF"/>
    <a:srgbClr val="5A5A5A"/>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p:scale>
          <a:sx n="100" d="100"/>
          <a:sy n="100" d="100"/>
        </p:scale>
        <p:origin x="924" y="3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E0542-A946-4689-9D3A-040C0E4AA3D7}"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213679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0542-A946-4689-9D3A-040C0E4AA3D7}"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120722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0542-A946-4689-9D3A-040C0E4AA3D7}"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257100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E0542-A946-4689-9D3A-040C0E4AA3D7}"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108136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E0542-A946-4689-9D3A-040C0E4AA3D7}"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191008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E0542-A946-4689-9D3A-040C0E4AA3D7}"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278985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E0542-A946-4689-9D3A-040C0E4AA3D7}"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110780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E0542-A946-4689-9D3A-040C0E4AA3D7}"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424952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E0542-A946-4689-9D3A-040C0E4AA3D7}"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267343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E0542-A946-4689-9D3A-040C0E4AA3D7}"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352360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E0542-A946-4689-9D3A-040C0E4AA3D7}"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9CA5D-21D8-4C81-B1AE-FC022A596F65}" type="slidenum">
              <a:rPr lang="en-US" smtClean="0"/>
              <a:t>‹#›</a:t>
            </a:fld>
            <a:endParaRPr lang="en-US"/>
          </a:p>
        </p:txBody>
      </p:sp>
    </p:spTree>
    <p:extLst>
      <p:ext uri="{BB962C8B-B14F-4D97-AF65-F5344CB8AC3E}">
        <p14:creationId xmlns:p14="http://schemas.microsoft.com/office/powerpoint/2010/main" val="7388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E0542-A946-4689-9D3A-040C0E4AA3D7}" type="datetimeFigureOut">
              <a:rPr lang="en-US" smtClean="0"/>
              <a:t>8/5/2018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9CA5D-21D8-4C81-B1AE-FC022A596F65}" type="slidenum">
              <a:rPr lang="en-US" smtClean="0"/>
              <a:t>‹#›</a:t>
            </a:fld>
            <a:endParaRPr lang="en-US"/>
          </a:p>
        </p:txBody>
      </p:sp>
    </p:spTree>
    <p:extLst>
      <p:ext uri="{BB962C8B-B14F-4D97-AF65-F5344CB8AC3E}">
        <p14:creationId xmlns:p14="http://schemas.microsoft.com/office/powerpoint/2010/main" val="2210898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chaodontuonglai.vn/" TargetMode="External"/><Relationship Id="rId2" Type="http://schemas.openxmlformats.org/officeDocument/2006/relationships/hyperlink" Target="http://sieuamvietnam.v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00375"/>
            <a:ext cx="12192000" cy="3857625"/>
          </a:xfrm>
          <a:prstGeom prst="rect">
            <a:avLst/>
          </a:prstGeom>
          <a:solidFill>
            <a:srgbClr val="DD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84200" y="258589"/>
            <a:ext cx="10375900" cy="2387600"/>
          </a:xfrm>
        </p:spPr>
        <p:txBody>
          <a:bodyPr>
            <a:normAutofit/>
          </a:bodyPr>
          <a:lstStyle/>
          <a:p>
            <a:pPr algn="l"/>
            <a:r>
              <a:rPr lang="en-US" b="1">
                <a:solidFill>
                  <a:srgbClr val="577FFF"/>
                </a:solidFill>
                <a:latin typeface="Arial" panose="020B0604020202020204" pitchFamily="34" charset="0"/>
                <a:cs typeface="Arial" panose="020B0604020202020204" pitchFamily="34" charset="0"/>
              </a:rPr>
              <a:t>HƯỚNG DẪN SỬ </a:t>
            </a:r>
            <a:r>
              <a:rPr lang="en-US" b="1" smtClean="0">
                <a:solidFill>
                  <a:srgbClr val="577FFF"/>
                </a:solidFill>
                <a:latin typeface="Arial" panose="020B0604020202020204" pitchFamily="34" charset="0"/>
                <a:cs typeface="Arial" panose="020B0604020202020204" pitchFamily="34" charset="0"/>
              </a:rPr>
              <a:t>DỤNG</a:t>
            </a:r>
            <a:br>
              <a:rPr lang="en-US" b="1" smtClean="0">
                <a:solidFill>
                  <a:srgbClr val="577FFF"/>
                </a:solidFill>
                <a:latin typeface="Arial" panose="020B0604020202020204" pitchFamily="34" charset="0"/>
                <a:cs typeface="Arial" panose="020B0604020202020204" pitchFamily="34" charset="0"/>
              </a:rPr>
            </a:br>
            <a:r>
              <a:rPr lang="en-US" b="1" smtClean="0">
                <a:solidFill>
                  <a:srgbClr val="FF0000"/>
                </a:solidFill>
                <a:latin typeface="Arial" panose="020B0604020202020204" pitchFamily="34" charset="0"/>
                <a:cs typeface="Arial" panose="020B0604020202020204" pitchFamily="34" charset="0"/>
              </a:rPr>
              <a:t>FScanEx</a:t>
            </a:r>
            <a:r>
              <a:rPr lang="en-US" smtClean="0">
                <a:latin typeface="Arial" panose="020B0604020202020204" pitchFamily="34" charset="0"/>
                <a:cs typeface="Arial" panose="020B0604020202020204" pitchFamily="34" charset="0"/>
              </a:rPr>
              <a:t/>
            </a:r>
            <a:br>
              <a:rPr lang="en-US" smtClean="0">
                <a:latin typeface="Arial" panose="020B0604020202020204" pitchFamily="34" charset="0"/>
                <a:cs typeface="Arial" panose="020B0604020202020204" pitchFamily="34" charset="0"/>
              </a:rPr>
            </a:br>
            <a:r>
              <a:rPr lang="en-US" sz="2400" i="1" smtClean="0">
                <a:solidFill>
                  <a:srgbClr val="577FFF"/>
                </a:solidFill>
                <a:latin typeface="Arial" panose="020B0604020202020204" pitchFamily="34" charset="0"/>
                <a:cs typeface="Arial" panose="020B0604020202020204" pitchFamily="34" charset="0"/>
              </a:rPr>
              <a:t>PHÂN TÍCH VÀ </a:t>
            </a:r>
            <a:r>
              <a:rPr lang="en-US" sz="2400" i="1">
                <a:solidFill>
                  <a:srgbClr val="577FFF"/>
                </a:solidFill>
                <a:latin typeface="Arial" panose="020B0604020202020204" pitchFamily="34" charset="0"/>
                <a:cs typeface="Arial" panose="020B0604020202020204" pitchFamily="34" charset="0"/>
              </a:rPr>
              <a:t>TRẢ KẾT QUẢ SIÊU ÂM TRÊN NỀN </a:t>
            </a:r>
            <a:r>
              <a:rPr lang="en-US" sz="2400" i="1" smtClean="0">
                <a:solidFill>
                  <a:srgbClr val="577FFF"/>
                </a:solidFill>
                <a:latin typeface="Arial" panose="020B0604020202020204" pitchFamily="34" charset="0"/>
                <a:cs typeface="Arial" panose="020B0604020202020204" pitchFamily="34" charset="0"/>
              </a:rPr>
              <a:t>EXCEL</a:t>
            </a:r>
            <a:endParaRPr lang="en-US" b="1">
              <a:solidFill>
                <a:srgbClr val="577FFF"/>
              </a:solidFill>
              <a:latin typeface="Arial" panose="020B0604020202020204" pitchFamily="34" charset="0"/>
              <a:cs typeface="Arial" panose="020B0604020202020204" pitchFamily="34" charset="0"/>
            </a:endParaRPr>
          </a:p>
        </p:txBody>
      </p:sp>
      <p:sp>
        <p:nvSpPr>
          <p:cNvPr id="5" name="Rounded Rectangle 4"/>
          <p:cNvSpPr/>
          <p:nvPr/>
        </p:nvSpPr>
        <p:spPr>
          <a:xfrm>
            <a:off x="5651500" y="4052890"/>
            <a:ext cx="6137313" cy="24383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1200"/>
              </a:spcAft>
            </a:pPr>
            <a:r>
              <a:rPr lang="vi-VN" sz="1600" b="1" i="1">
                <a:solidFill>
                  <a:srgbClr val="6187FF"/>
                </a:solidFill>
              </a:rPr>
              <a:t>Chương trình được thực hiện với sự đóng góp của</a:t>
            </a:r>
            <a:r>
              <a:rPr lang="vi-VN" sz="1600" b="1" i="1" smtClean="0">
                <a:solidFill>
                  <a:srgbClr val="6187FF"/>
                </a:solidFill>
              </a:rPr>
              <a:t>:</a:t>
            </a:r>
            <a:endParaRPr lang="en-US" sz="1600" b="1" i="1" smtClean="0">
              <a:solidFill>
                <a:srgbClr val="6187FF"/>
              </a:solidFill>
            </a:endParaRPr>
          </a:p>
          <a:p>
            <a:pPr algn="l"/>
            <a:r>
              <a:rPr lang="vi-VN" sz="1800" b="1" smtClean="0">
                <a:solidFill>
                  <a:srgbClr val="6187FF"/>
                </a:solidFill>
              </a:rPr>
              <a:t>Nguyễn </a:t>
            </a:r>
            <a:r>
              <a:rPr lang="vi-VN" sz="1800" b="1">
                <a:solidFill>
                  <a:srgbClr val="6187FF"/>
                </a:solidFill>
              </a:rPr>
              <a:t>Viết Nhân*; Võ Văn Đức*, Hà Tố Nguyên**, Hà Thị Minh Thi *, Nguyễn Hoàng Long*, </a:t>
            </a:r>
            <a:r>
              <a:rPr lang="en-US" sz="1800" b="1" smtClean="0">
                <a:solidFill>
                  <a:srgbClr val="6187FF"/>
                </a:solidFill>
              </a:rPr>
              <a:t/>
            </a:r>
            <a:br>
              <a:rPr lang="en-US" sz="1800" b="1" smtClean="0">
                <a:solidFill>
                  <a:srgbClr val="6187FF"/>
                </a:solidFill>
              </a:rPr>
            </a:br>
            <a:r>
              <a:rPr lang="vi-VN" sz="1800" b="1" smtClean="0">
                <a:solidFill>
                  <a:srgbClr val="6187FF"/>
                </a:solidFill>
              </a:rPr>
              <a:t>Nguyễn </a:t>
            </a:r>
            <a:r>
              <a:rPr lang="vi-VN" sz="1800" b="1">
                <a:solidFill>
                  <a:srgbClr val="6187FF"/>
                </a:solidFill>
              </a:rPr>
              <a:t>Trần Thảo Nguyên*, Nguyễn Thị Thu Hiền*, </a:t>
            </a:r>
            <a:r>
              <a:rPr lang="en-US" sz="1800" b="1" smtClean="0">
                <a:solidFill>
                  <a:srgbClr val="6187FF"/>
                </a:solidFill>
              </a:rPr>
              <a:t/>
            </a:r>
            <a:br>
              <a:rPr lang="en-US" sz="1800" b="1" smtClean="0">
                <a:solidFill>
                  <a:srgbClr val="6187FF"/>
                </a:solidFill>
              </a:rPr>
            </a:br>
            <a:r>
              <a:rPr lang="vi-VN" sz="1800" b="1" smtClean="0">
                <a:solidFill>
                  <a:srgbClr val="6187FF"/>
                </a:solidFill>
              </a:rPr>
              <a:t>Lê </a:t>
            </a:r>
            <a:r>
              <a:rPr lang="vi-VN" sz="1800" b="1">
                <a:solidFill>
                  <a:srgbClr val="6187FF"/>
                </a:solidFill>
              </a:rPr>
              <a:t>Tuấn Linh*, Nguyễn Thị Thu Thảo*, </a:t>
            </a:r>
            <a:r>
              <a:rPr lang="en-US" sz="1800" b="1" smtClean="0">
                <a:solidFill>
                  <a:srgbClr val="6187FF"/>
                </a:solidFill>
              </a:rPr>
              <a:t/>
            </a:r>
            <a:br>
              <a:rPr lang="en-US" sz="1800" b="1" smtClean="0">
                <a:solidFill>
                  <a:srgbClr val="6187FF"/>
                </a:solidFill>
              </a:rPr>
            </a:br>
            <a:r>
              <a:rPr lang="en-US" sz="1800" b="1" smtClean="0">
                <a:solidFill>
                  <a:srgbClr val="6187FF"/>
                </a:solidFill>
                <a:latin typeface="Arial" panose="020B0604020202020204" pitchFamily="34" charset="0"/>
                <a:cs typeface="Arial" panose="020B0604020202020204" pitchFamily="34" charset="0"/>
              </a:rPr>
              <a:t>Nguyễn </a:t>
            </a:r>
            <a:r>
              <a:rPr lang="en-US" sz="1800" b="1">
                <a:solidFill>
                  <a:srgbClr val="6187FF"/>
                </a:solidFill>
                <a:latin typeface="Arial" panose="020B0604020202020204" pitchFamily="34" charset="0"/>
                <a:cs typeface="Arial" panose="020B0604020202020204" pitchFamily="34" charset="0"/>
              </a:rPr>
              <a:t>Thị Diễm Thư*, </a:t>
            </a:r>
            <a:r>
              <a:rPr lang="vi-VN" sz="1800" b="1">
                <a:solidFill>
                  <a:srgbClr val="6187FF"/>
                </a:solidFill>
              </a:rPr>
              <a:t>Phan Thanh Sơn***</a:t>
            </a:r>
            <a:endParaRPr lang="en-US" sz="1800" b="1">
              <a:solidFill>
                <a:srgbClr val="6187FF"/>
              </a:solidFill>
            </a:endParaRPr>
          </a:p>
          <a:p>
            <a:pPr algn="l"/>
            <a:endParaRPr lang="vi-VN" sz="1400">
              <a:solidFill>
                <a:srgbClr val="0033CC"/>
              </a:solidFill>
            </a:endParaRPr>
          </a:p>
          <a:p>
            <a:pPr algn="l"/>
            <a:r>
              <a:rPr lang="vi-VN" sz="1050" i="1">
                <a:solidFill>
                  <a:srgbClr val="FF0000"/>
                </a:solidFill>
              </a:rPr>
              <a:t>*: Trường Đại Học Y Dược Huế; **: Bệnh Viện Từ Dũ; *** Bệnh viện Phụ Sản Nhi Đà Nẵng</a:t>
            </a:r>
            <a:endParaRPr lang="en-US" sz="1050" i="1">
              <a:solidFill>
                <a:srgbClr val="FF0000"/>
              </a:solidFill>
            </a:endParaRPr>
          </a:p>
        </p:txBody>
      </p:sp>
      <p:sp>
        <p:nvSpPr>
          <p:cNvPr id="4" name="Rectangle 3"/>
          <p:cNvSpPr/>
          <p:nvPr/>
        </p:nvSpPr>
        <p:spPr>
          <a:xfrm>
            <a:off x="493194" y="3149384"/>
            <a:ext cx="6898042" cy="646331"/>
          </a:xfrm>
          <a:prstGeom prst="rect">
            <a:avLst/>
          </a:prstGeom>
        </p:spPr>
        <p:txBody>
          <a:bodyPr wrap="none">
            <a:spAutoFit/>
          </a:bodyPr>
          <a:lstStyle/>
          <a:p>
            <a:r>
              <a:rPr lang="en-US" i="1" smtClean="0">
                <a:solidFill>
                  <a:srgbClr val="FF0000"/>
                </a:solidFill>
                <a:latin typeface="Arial" panose="020B0604020202020204" pitchFamily="34" charset="0"/>
                <a:cs typeface="Arial" panose="020B0604020202020204" pitchFamily="34" charset="0"/>
              </a:rPr>
              <a:t>HỘI THẢO SÀNG LỌC – CHẨN ĐOÁN TRƯỚC SINH &amp; SƠ SINH</a:t>
            </a:r>
          </a:p>
          <a:p>
            <a:r>
              <a:rPr lang="en-US" i="1" smtClean="0">
                <a:solidFill>
                  <a:srgbClr val="FF0000"/>
                </a:solidFill>
                <a:latin typeface="Arial" panose="020B0604020202020204" pitchFamily="34" charset="0"/>
                <a:cs typeface="Arial" panose="020B0604020202020204" pitchFamily="34" charset="0"/>
              </a:rPr>
              <a:t>BỆNH VIỆN PHỤ SẢN CẦN THƠ , 10/8/2018</a:t>
            </a:r>
            <a:endParaRPr lang="en-US">
              <a:solidFill>
                <a:srgbClr val="FF0000"/>
              </a:solidFill>
            </a:endParaRPr>
          </a:p>
        </p:txBody>
      </p:sp>
    </p:spTree>
    <p:extLst>
      <p:ext uri="{BB962C8B-B14F-4D97-AF65-F5344CB8AC3E}">
        <p14:creationId xmlns:p14="http://schemas.microsoft.com/office/powerpoint/2010/main" val="2289726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56" y="866390"/>
            <a:ext cx="3590667"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42083" b="2672"/>
          <a:stretch/>
        </p:blipFill>
        <p:spPr>
          <a:xfrm>
            <a:off x="5105401" y="560511"/>
            <a:ext cx="6723680" cy="6167404"/>
          </a:xfrm>
          <a:prstGeom prst="rect">
            <a:avLst/>
          </a:prstGeom>
        </p:spPr>
      </p:pic>
      <p:sp>
        <p:nvSpPr>
          <p:cNvPr id="5" name="Oval 4"/>
          <p:cNvSpPr/>
          <p:nvPr/>
        </p:nvSpPr>
        <p:spPr>
          <a:xfrm>
            <a:off x="9643533" y="1425614"/>
            <a:ext cx="2185548" cy="25842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10417511" y="3730215"/>
            <a:ext cx="757274"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63214" y="4228606"/>
            <a:ext cx="2065867" cy="646331"/>
          </a:xfrm>
          <a:prstGeom prst="rect">
            <a:avLst/>
          </a:prstGeom>
          <a:solidFill>
            <a:schemeClr val="accent4">
              <a:lumMod val="20000"/>
              <a:lumOff val="80000"/>
            </a:schemeClr>
          </a:solidFill>
        </p:spPr>
        <p:txBody>
          <a:bodyPr wrap="square">
            <a:spAutoFit/>
          </a:bodyPr>
          <a:lstStyle/>
          <a:p>
            <a:r>
              <a:rPr lang="en-US" sz="1200" b="1" smtClean="0">
                <a:solidFill>
                  <a:srgbClr val="FF0000"/>
                </a:solidFill>
                <a:latin typeface="Arial" panose="020B0604020202020204" pitchFamily="34" charset="0"/>
                <a:cs typeface="Arial" panose="020B0604020202020204" pitchFamily="34" charset="0"/>
              </a:rPr>
              <a:t>Các giá trị tham chiếu với 3 mức bách phân vị  tương ứng</a:t>
            </a:r>
            <a:endParaRPr lang="en-US" sz="1050" i="1" smtClean="0">
              <a:solidFill>
                <a:srgbClr val="FF0000"/>
              </a:solidFill>
              <a:latin typeface="Arial" panose="020B0604020202020204" pitchFamily="34" charset="0"/>
              <a:cs typeface="Arial" panose="020B0604020202020204" pitchFamily="34" charset="0"/>
            </a:endParaRPr>
          </a:p>
        </p:txBody>
      </p:sp>
      <p:sp>
        <p:nvSpPr>
          <p:cNvPr id="11" name="Oval 10"/>
          <p:cNvSpPr/>
          <p:nvPr/>
        </p:nvSpPr>
        <p:spPr>
          <a:xfrm>
            <a:off x="8609452" y="1769534"/>
            <a:ext cx="424481" cy="381001"/>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97985" y="1794934"/>
            <a:ext cx="424481" cy="381001"/>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Down Arrow 2"/>
          <p:cNvSpPr/>
          <p:nvPr/>
        </p:nvSpPr>
        <p:spPr>
          <a:xfrm flipH="1">
            <a:off x="8779931" y="1206842"/>
            <a:ext cx="1381213" cy="532369"/>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43554" y="2426809"/>
            <a:ext cx="3666770" cy="1477328"/>
          </a:xfrm>
          <a:prstGeom prst="rect">
            <a:avLst/>
          </a:prstGeom>
          <a:solidFill>
            <a:schemeClr val="accent4">
              <a:lumMod val="20000"/>
              <a:lumOff val="80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solidFill>
                  <a:srgbClr val="FF0000"/>
                </a:solidFill>
                <a:latin typeface="Arial" panose="020B0604020202020204" pitchFamily="34" charset="0"/>
                <a:cs typeface="Arial" panose="020B0604020202020204" pitchFamily="34" charset="0"/>
              </a:rPr>
              <a:t>Có giá trị tham chiếu ở mức bách phân vị phù hợp tuổi thai</a:t>
            </a:r>
          </a:p>
          <a:p>
            <a:pPr marL="285750" indent="-285750" algn="just">
              <a:spcAft>
                <a:spcPts val="1200"/>
              </a:spcAft>
              <a:buFont typeface="Wingdings" panose="05000000000000000000" pitchFamily="2" charset="2"/>
              <a:buChar char="§"/>
            </a:pPr>
            <a:r>
              <a:rPr lang="en-US" sz="1600" b="1" smtClean="0">
                <a:solidFill>
                  <a:srgbClr val="FF0000"/>
                </a:solidFill>
                <a:latin typeface="Arial" panose="020B0604020202020204" pitchFamily="34" charset="0"/>
                <a:cs typeface="Arial" panose="020B0604020202020204" pitchFamily="34" charset="0"/>
              </a:rPr>
              <a:t>Tự động đổi sang màu đỏ nếu vàng nếu vượt giới hạn mức tham chiếu</a:t>
            </a:r>
            <a:endParaRPr lang="en-US" sz="1200" smtClean="0">
              <a:solidFill>
                <a:schemeClr val="accent6">
                  <a:lumMod val="50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3695700" y="4578308"/>
            <a:ext cx="2079065" cy="1172109"/>
          </a:xfrm>
          <a:prstGeom prst="wedgeRoundRectCallout">
            <a:avLst>
              <a:gd name="adj1" fmla="val 197906"/>
              <a:gd name="adj2" fmla="val -270003"/>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Số chuyển thành </a:t>
            </a:r>
            <a:r>
              <a:rPr lang="en-US" sz="1200" b="1" smtClean="0">
                <a:solidFill>
                  <a:schemeClr val="tx1"/>
                </a:solidFill>
                <a:latin typeface="Arial" panose="020B0604020202020204" pitchFamily="34" charset="0"/>
                <a:cs typeface="Arial" panose="020B0604020202020204" pitchFamily="34" charset="0"/>
              </a:rPr>
              <a:t/>
            </a:r>
            <a:br>
              <a:rPr lang="en-US" sz="1200" b="1" smtClean="0">
                <a:solidFill>
                  <a:schemeClr val="tx1"/>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màu </a:t>
            </a:r>
            <a:r>
              <a:rPr lang="en-US" sz="1200" b="1">
                <a:solidFill>
                  <a:srgbClr val="FF0000"/>
                </a:solidFill>
                <a:latin typeface="Arial" panose="020B0604020202020204" pitchFamily="34" charset="0"/>
                <a:cs typeface="Arial" panose="020B0604020202020204" pitchFamily="34" charset="0"/>
              </a:rPr>
              <a:t>đỏ </a:t>
            </a:r>
            <a:r>
              <a:rPr lang="en-US" sz="1200" b="1">
                <a:solidFill>
                  <a:schemeClr val="tx1"/>
                </a:solidFill>
                <a:latin typeface="Arial" panose="020B0604020202020204" pitchFamily="34" charset="0"/>
                <a:cs typeface="Arial" panose="020B0604020202020204" pitchFamily="34" charset="0"/>
              </a:rPr>
              <a:t>nền vàng nếu thấp hơn mức bách phân vị tham chiếu nhỏ </a:t>
            </a:r>
            <a:r>
              <a:rPr lang="en-US" sz="1200" b="1" smtClean="0">
                <a:solidFill>
                  <a:schemeClr val="tx1"/>
                </a:solidFill>
                <a:latin typeface="Arial" panose="020B0604020202020204" pitchFamily="34" charset="0"/>
                <a:cs typeface="Arial" panose="020B0604020202020204" pitchFamily="34" charset="0"/>
              </a:rPr>
              <a:t>nhất hoặc cao nhất</a:t>
            </a:r>
            <a:endParaRPr lang="en-US" sz="1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48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26944" b="2290"/>
          <a:stretch/>
        </p:blipFill>
        <p:spPr>
          <a:xfrm>
            <a:off x="3814718" y="770466"/>
            <a:ext cx="8199481" cy="5985933"/>
          </a:xfrm>
          <a:prstGeom prst="rect">
            <a:avLst/>
          </a:prstGeom>
        </p:spPr>
      </p:pic>
      <p:sp>
        <p:nvSpPr>
          <p:cNvPr id="5" name="Rectangle 4"/>
          <p:cNvSpPr/>
          <p:nvPr/>
        </p:nvSpPr>
        <p:spPr>
          <a:xfrm>
            <a:off x="419656" y="866390"/>
            <a:ext cx="316174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343554" y="2426809"/>
            <a:ext cx="3237846" cy="2769989"/>
          </a:xfrm>
          <a:prstGeom prst="rect">
            <a:avLst/>
          </a:prstGeom>
          <a:solidFill>
            <a:schemeClr val="accent4">
              <a:lumMod val="20000"/>
              <a:lumOff val="80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solidFill>
                  <a:srgbClr val="FF0000"/>
                </a:solidFill>
                <a:latin typeface="Arial" panose="020B0604020202020204" pitchFamily="34" charset="0"/>
                <a:cs typeface="Arial" panose="020B0604020202020204" pitchFamily="34" charset="0"/>
              </a:rPr>
              <a:t>Cho con trỏ vào góc trên trái của ô sẽ xuất hiện nội dung trong “comment” của Excel</a:t>
            </a:r>
          </a:p>
          <a:p>
            <a:pPr marL="285750" indent="-285750" algn="just">
              <a:spcAft>
                <a:spcPts val="1200"/>
              </a:spcAft>
              <a:buFont typeface="Wingdings" panose="05000000000000000000" pitchFamily="2" charset="2"/>
              <a:buChar char="§"/>
            </a:pPr>
            <a:r>
              <a:rPr lang="en-US" sz="1600" b="1" smtClean="0">
                <a:solidFill>
                  <a:srgbClr val="FF0000"/>
                </a:solidFill>
                <a:latin typeface="Arial" panose="020B0604020202020204" pitchFamily="34" charset="0"/>
                <a:cs typeface="Arial" panose="020B0604020202020204" pitchFamily="34" charset="0"/>
              </a:rPr>
              <a:t>Nội dung comment bao gồm:</a:t>
            </a:r>
          </a:p>
          <a:p>
            <a:pPr marL="742950" lvl="1" indent="-285750" algn="just">
              <a:spcAft>
                <a:spcPts val="1200"/>
              </a:spcAft>
              <a:buFont typeface="Wingdings" panose="05000000000000000000" pitchFamily="2" charset="2"/>
              <a:buChar char="ü"/>
            </a:pPr>
            <a:r>
              <a:rPr lang="en-US" sz="1600" b="1" smtClean="0">
                <a:latin typeface="Arial" panose="020B0604020202020204" pitchFamily="34" charset="0"/>
                <a:cs typeface="Arial" panose="020B0604020202020204" pitchFamily="34" charset="0"/>
              </a:rPr>
              <a:t>Nguồn trích dẫn</a:t>
            </a:r>
          </a:p>
          <a:p>
            <a:pPr marL="742950" lvl="1" indent="-285750" algn="just">
              <a:spcAft>
                <a:spcPts val="1200"/>
              </a:spcAft>
              <a:buFont typeface="Wingdings" panose="05000000000000000000" pitchFamily="2" charset="2"/>
              <a:buChar char="ü"/>
            </a:pPr>
            <a:r>
              <a:rPr lang="en-US" sz="1600" b="1" smtClean="0">
                <a:latin typeface="Arial" panose="020B0604020202020204" pitchFamily="34" charset="0"/>
                <a:cs typeface="Arial" panose="020B0604020202020204" pitchFamily="34" charset="0"/>
              </a:rPr>
              <a:t>Các thông tin cần nhớ để phân tích kết quả</a:t>
            </a:r>
          </a:p>
        </p:txBody>
      </p:sp>
      <p:sp>
        <p:nvSpPr>
          <p:cNvPr id="8" name="Right Arrow 7"/>
          <p:cNvSpPr/>
          <p:nvPr/>
        </p:nvSpPr>
        <p:spPr>
          <a:xfrm>
            <a:off x="6423049" y="4599702"/>
            <a:ext cx="757274" cy="15856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4362585" y="3763432"/>
            <a:ext cx="2368416" cy="461665"/>
          </a:xfrm>
          <a:prstGeom prst="rect">
            <a:avLst/>
          </a:prstGeom>
          <a:solidFill>
            <a:schemeClr val="accent1">
              <a:lumMod val="20000"/>
              <a:lumOff val="80000"/>
            </a:schemeClr>
          </a:solidFill>
        </p:spPr>
        <p:txBody>
          <a:bodyPr wrap="square">
            <a:spAutoFit/>
          </a:bodyPr>
          <a:lstStyle/>
          <a:p>
            <a:r>
              <a:rPr lang="en-US" sz="1200" b="1" smtClean="0">
                <a:solidFill>
                  <a:srgbClr val="0033CC"/>
                </a:solidFill>
                <a:latin typeface="Arial" panose="020B0604020202020204" pitchFamily="34" charset="0"/>
                <a:cs typeface="Arial" panose="020B0604020202020204" pitchFamily="34" charset="0"/>
              </a:rPr>
              <a:t>Đưa con trỏ vào góc trên trái để hiện thị “Comment”</a:t>
            </a:r>
            <a:endParaRPr lang="en-US" sz="1050" i="1" smtClean="0">
              <a:solidFill>
                <a:srgbClr val="0033CC"/>
              </a:solidFill>
              <a:latin typeface="Arial" panose="020B0604020202020204" pitchFamily="34" charset="0"/>
              <a:cs typeface="Arial" panose="020B0604020202020204" pitchFamily="34" charset="0"/>
            </a:endParaRPr>
          </a:p>
        </p:txBody>
      </p:sp>
      <p:sp>
        <p:nvSpPr>
          <p:cNvPr id="12" name="Right Arrow 11"/>
          <p:cNvSpPr/>
          <p:nvPr/>
        </p:nvSpPr>
        <p:spPr>
          <a:xfrm rot="19087587">
            <a:off x="6664586" y="3644296"/>
            <a:ext cx="439600" cy="157656"/>
          </a:xfrm>
          <a:prstGeom prst="right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053311" y="2149810"/>
            <a:ext cx="1774623" cy="276999"/>
          </a:xfrm>
          <a:prstGeom prst="rect">
            <a:avLst/>
          </a:prstGeom>
          <a:solidFill>
            <a:schemeClr val="accent1">
              <a:lumMod val="20000"/>
              <a:lumOff val="80000"/>
            </a:schemeClr>
          </a:solidFill>
        </p:spPr>
        <p:txBody>
          <a:bodyPr wrap="square">
            <a:spAutoFit/>
          </a:bodyPr>
          <a:lstStyle/>
          <a:p>
            <a:pPr algn="ctr"/>
            <a:r>
              <a:rPr lang="en-US" sz="1200" b="1" smtClean="0">
                <a:solidFill>
                  <a:srgbClr val="0033CC"/>
                </a:solidFill>
                <a:latin typeface="Arial" panose="020B0604020202020204" pitchFamily="34" charset="0"/>
                <a:cs typeface="Arial" panose="020B0604020202020204" pitchFamily="34" charset="0"/>
              </a:rPr>
              <a:t>Nội dung “Comment”</a:t>
            </a:r>
            <a:endParaRPr lang="en-US" sz="1050" i="1" smtClean="0">
              <a:solidFill>
                <a:srgbClr val="0033CC"/>
              </a:solidFill>
              <a:latin typeface="Arial" panose="020B0604020202020204" pitchFamily="34" charset="0"/>
              <a:cs typeface="Arial" panose="020B0604020202020204" pitchFamily="34" charset="0"/>
            </a:endParaRPr>
          </a:p>
        </p:txBody>
      </p:sp>
      <p:sp>
        <p:nvSpPr>
          <p:cNvPr id="14" name="Right Arrow 13"/>
          <p:cNvSpPr/>
          <p:nvPr/>
        </p:nvSpPr>
        <p:spPr>
          <a:xfrm rot="5400000">
            <a:off x="10657147" y="2698485"/>
            <a:ext cx="731261" cy="187908"/>
          </a:xfrm>
          <a:prstGeom prst="right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4882" y="4548899"/>
            <a:ext cx="1774623" cy="276999"/>
          </a:xfrm>
          <a:prstGeom prst="rect">
            <a:avLst/>
          </a:prstGeom>
          <a:solidFill>
            <a:schemeClr val="accent2">
              <a:lumMod val="40000"/>
              <a:lumOff val="60000"/>
            </a:schemeClr>
          </a:solidFill>
        </p:spPr>
        <p:txBody>
          <a:bodyPr wrap="square">
            <a:spAutoFit/>
          </a:bodyPr>
          <a:lstStyle/>
          <a:p>
            <a:pPr algn="ctr"/>
            <a:r>
              <a:rPr lang="en-US" sz="1200" b="1" smtClean="0">
                <a:latin typeface="Arial" panose="020B0604020202020204" pitchFamily="34" charset="0"/>
                <a:cs typeface="Arial" panose="020B0604020202020204" pitchFamily="34" charset="0"/>
              </a:rPr>
              <a:t>Nguồn trích dẫn</a:t>
            </a:r>
            <a:endParaRPr lang="en-US" sz="1050" i="1" smtClean="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2"/>
          <a:srcRect r="26944" b="2290"/>
          <a:stretch/>
        </p:blipFill>
        <p:spPr>
          <a:xfrm>
            <a:off x="3814718" y="960403"/>
            <a:ext cx="8199481" cy="5985933"/>
          </a:xfrm>
          <a:prstGeom prst="rect">
            <a:avLst/>
          </a:prstGeom>
        </p:spPr>
      </p:pic>
      <p:sp>
        <p:nvSpPr>
          <p:cNvPr id="20" name="Right Arrow 19"/>
          <p:cNvSpPr/>
          <p:nvPr/>
        </p:nvSpPr>
        <p:spPr>
          <a:xfrm>
            <a:off x="6423049" y="4789639"/>
            <a:ext cx="757274" cy="15856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684882" y="4738836"/>
            <a:ext cx="1774623" cy="276999"/>
          </a:xfrm>
          <a:prstGeom prst="rect">
            <a:avLst/>
          </a:prstGeom>
          <a:solidFill>
            <a:schemeClr val="accent2">
              <a:lumMod val="40000"/>
              <a:lumOff val="60000"/>
            </a:schemeClr>
          </a:solidFill>
        </p:spPr>
        <p:txBody>
          <a:bodyPr wrap="square">
            <a:spAutoFit/>
          </a:bodyPr>
          <a:lstStyle/>
          <a:p>
            <a:pPr algn="ctr"/>
            <a:r>
              <a:rPr lang="en-US" sz="1200" b="1" smtClean="0">
                <a:latin typeface="Arial" panose="020B0604020202020204" pitchFamily="34" charset="0"/>
                <a:cs typeface="Arial" panose="020B0604020202020204" pitchFamily="34" charset="0"/>
              </a:rPr>
              <a:t>Nguồn trích dẫn</a:t>
            </a:r>
            <a:endParaRPr lang="en-US" sz="1050" i="1" smtClean="0">
              <a:latin typeface="Arial" panose="020B0604020202020204" pitchFamily="34" charset="0"/>
              <a:cs typeface="Arial" panose="020B0604020202020204" pitchFamily="34" charset="0"/>
            </a:endParaRPr>
          </a:p>
        </p:txBody>
      </p:sp>
      <p:sp>
        <p:nvSpPr>
          <p:cNvPr id="22" name="Rectangle 21"/>
          <p:cNvSpPr/>
          <p:nvPr/>
        </p:nvSpPr>
        <p:spPr>
          <a:xfrm>
            <a:off x="4684882" y="5915702"/>
            <a:ext cx="1774623" cy="646331"/>
          </a:xfrm>
          <a:prstGeom prst="rect">
            <a:avLst/>
          </a:prstGeom>
          <a:solidFill>
            <a:schemeClr val="accent4">
              <a:lumMod val="20000"/>
              <a:lumOff val="80000"/>
            </a:schemeClr>
          </a:solidFill>
        </p:spPr>
        <p:txBody>
          <a:bodyPr wrap="square">
            <a:spAutoFit/>
          </a:bodyPr>
          <a:lstStyle/>
          <a:p>
            <a:pPr algn="r"/>
            <a:r>
              <a:rPr lang="en-US" sz="1200" b="1">
                <a:solidFill>
                  <a:srgbClr val="FF0000"/>
                </a:solidFill>
                <a:latin typeface="Arial" panose="020B0604020202020204" pitchFamily="34" charset="0"/>
                <a:cs typeface="Arial" panose="020B0604020202020204" pitchFamily="34" charset="0"/>
              </a:rPr>
              <a:t>Các thông tin cần nhớ để phân tích </a:t>
            </a:r>
            <a:r>
              <a:rPr lang="en-US" sz="1200" b="1" smtClean="0">
                <a:solidFill>
                  <a:srgbClr val="FF0000"/>
                </a:solidFill>
                <a:latin typeface="Arial" panose="020B0604020202020204" pitchFamily="34" charset="0"/>
                <a:cs typeface="Arial" panose="020B0604020202020204" pitchFamily="34" charset="0"/>
              </a:rPr>
              <a:t/>
            </a:r>
            <a:br>
              <a:rPr lang="en-US" sz="1200" b="1" smtClean="0">
                <a:solidFill>
                  <a:srgbClr val="FF0000"/>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kết </a:t>
            </a:r>
            <a:r>
              <a:rPr lang="en-US" sz="1200" b="1">
                <a:solidFill>
                  <a:srgbClr val="FF0000"/>
                </a:solidFill>
                <a:latin typeface="Arial" panose="020B0604020202020204" pitchFamily="34" charset="0"/>
                <a:cs typeface="Arial" panose="020B0604020202020204" pitchFamily="34" charset="0"/>
              </a:rPr>
              <a:t>quả</a:t>
            </a:r>
          </a:p>
        </p:txBody>
      </p:sp>
      <p:sp>
        <p:nvSpPr>
          <p:cNvPr id="25" name="Right Arrow 24"/>
          <p:cNvSpPr/>
          <p:nvPr/>
        </p:nvSpPr>
        <p:spPr>
          <a:xfrm>
            <a:off x="6459505" y="6159584"/>
            <a:ext cx="757274" cy="158566"/>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ight Arrow 25"/>
          <p:cNvSpPr/>
          <p:nvPr/>
        </p:nvSpPr>
        <p:spPr>
          <a:xfrm rot="5400000">
            <a:off x="9013849" y="2855375"/>
            <a:ext cx="757274" cy="158566"/>
          </a:xfrm>
          <a:prstGeom prst="rightArrow">
            <a:avLst/>
          </a:prstGeom>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7953015" y="2321360"/>
            <a:ext cx="1774623" cy="276999"/>
          </a:xfrm>
          <a:prstGeom prst="rect">
            <a:avLst/>
          </a:prstGeom>
          <a:solidFill>
            <a:schemeClr val="accent1">
              <a:lumMod val="40000"/>
              <a:lumOff val="60000"/>
            </a:schemeClr>
          </a:solidFill>
        </p:spPr>
        <p:txBody>
          <a:bodyPr wrap="square">
            <a:spAutoFit/>
          </a:bodyPr>
          <a:lstStyle/>
          <a:p>
            <a:pPr algn="ctr"/>
            <a:r>
              <a:rPr lang="en-US" sz="1200" b="1" smtClean="0">
                <a:solidFill>
                  <a:srgbClr val="0033CC"/>
                </a:solidFill>
                <a:latin typeface="Arial" panose="020B0604020202020204" pitchFamily="34" charset="0"/>
                <a:cs typeface="Arial" panose="020B0604020202020204" pitchFamily="34" charset="0"/>
              </a:rPr>
              <a:t>Nội dung Comment</a:t>
            </a:r>
            <a:endParaRPr lang="en-US" sz="1050" i="1" smtClean="0">
              <a:solidFill>
                <a:srgbClr val="0033CC"/>
              </a:solidFill>
              <a:latin typeface="Arial" panose="020B0604020202020204" pitchFamily="34" charset="0"/>
              <a:cs typeface="Arial" panose="020B0604020202020204" pitchFamily="34" charset="0"/>
            </a:endParaRPr>
          </a:p>
        </p:txBody>
      </p:sp>
      <p:sp>
        <p:nvSpPr>
          <p:cNvPr id="3" name="Rounded Rectangle 2"/>
          <p:cNvSpPr/>
          <p:nvPr/>
        </p:nvSpPr>
        <p:spPr>
          <a:xfrm>
            <a:off x="7180323" y="4620563"/>
            <a:ext cx="4641749" cy="518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201539" y="5402195"/>
            <a:ext cx="4641749" cy="13542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8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39028" b="2544"/>
          <a:stretch/>
        </p:blipFill>
        <p:spPr>
          <a:xfrm>
            <a:off x="5011555" y="580529"/>
            <a:ext cx="6929093" cy="6045200"/>
          </a:xfrm>
          <a:prstGeom prst="rect">
            <a:avLst/>
          </a:prstGeom>
        </p:spPr>
      </p:pic>
      <p:sp>
        <p:nvSpPr>
          <p:cNvPr id="5" name="Rectangle 4"/>
          <p:cNvSpPr/>
          <p:nvPr/>
        </p:nvSpPr>
        <p:spPr>
          <a:xfrm>
            <a:off x="419655" y="866390"/>
            <a:ext cx="4259373"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grpSp>
        <p:nvGrpSpPr>
          <p:cNvPr id="15" name="Group 14"/>
          <p:cNvGrpSpPr/>
          <p:nvPr/>
        </p:nvGrpSpPr>
        <p:grpSpPr>
          <a:xfrm>
            <a:off x="8493214" y="3242733"/>
            <a:ext cx="2065867" cy="1403604"/>
            <a:chOff x="8493214" y="3242733"/>
            <a:chExt cx="2065867" cy="1403604"/>
          </a:xfrm>
        </p:grpSpPr>
        <p:sp>
          <p:nvSpPr>
            <p:cNvPr id="7" name="Right Arrow 6"/>
            <p:cNvSpPr/>
            <p:nvPr/>
          </p:nvSpPr>
          <p:spPr>
            <a:xfrm rot="16200000">
              <a:off x="9147511" y="3501615"/>
              <a:ext cx="757274"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93214" y="4000006"/>
              <a:ext cx="2065867" cy="646331"/>
            </a:xfrm>
            <a:prstGeom prst="rect">
              <a:avLst/>
            </a:prstGeom>
            <a:solidFill>
              <a:schemeClr val="accent4">
                <a:lumMod val="20000"/>
                <a:lumOff val="80000"/>
              </a:schemeClr>
            </a:solidFill>
          </p:spPr>
          <p:txBody>
            <a:bodyPr wrap="square">
              <a:spAutoFit/>
            </a:bodyPr>
            <a:lstStyle/>
            <a:p>
              <a:r>
                <a:rPr lang="en-US" sz="1200" b="1" smtClean="0">
                  <a:solidFill>
                    <a:srgbClr val="FF0000"/>
                  </a:solidFill>
                  <a:latin typeface="Arial" panose="020B0604020202020204" pitchFamily="34" charset="0"/>
                  <a:cs typeface="Arial" panose="020B0604020202020204" pitchFamily="34" charset="0"/>
                </a:rPr>
                <a:t>Tham chiếu cân nặng thai với mức bách phân vị  thứ 3, thứ 5 và thứ 10</a:t>
              </a:r>
              <a:endParaRPr lang="en-US" sz="1050" i="1" smtClean="0">
                <a:solidFill>
                  <a:srgbClr val="FF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7078300" y="1757049"/>
            <a:ext cx="2584463" cy="869053"/>
            <a:chOff x="7078300" y="1757049"/>
            <a:chExt cx="2584463" cy="869053"/>
          </a:xfrm>
        </p:grpSpPr>
        <p:sp>
          <p:nvSpPr>
            <p:cNvPr id="11" name="Right Arrow 10"/>
            <p:cNvSpPr/>
            <p:nvPr/>
          </p:nvSpPr>
          <p:spPr>
            <a:xfrm rot="16200000" flipH="1">
              <a:off x="8913865" y="2377885"/>
              <a:ext cx="256925"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78300" y="1757049"/>
              <a:ext cx="2584463" cy="646331"/>
            </a:xfrm>
            <a:prstGeom prst="rect">
              <a:avLst/>
            </a:prstGeom>
            <a:solidFill>
              <a:schemeClr val="accent4">
                <a:lumMod val="20000"/>
                <a:lumOff val="80000"/>
              </a:schemeClr>
            </a:solidFill>
          </p:spPr>
          <p:txBody>
            <a:bodyPr wrap="square">
              <a:spAutoFit/>
            </a:bodyPr>
            <a:lstStyle/>
            <a:p>
              <a:pPr algn="just"/>
              <a:r>
                <a:rPr lang="en-US" sz="1200" b="1" smtClean="0">
                  <a:solidFill>
                    <a:srgbClr val="FF0000"/>
                  </a:solidFill>
                  <a:latin typeface="Arial" panose="020B0604020202020204" pitchFamily="34" charset="0"/>
                  <a:cs typeface="Arial" panose="020B0604020202020204" pitchFamily="34" charset="0"/>
                </a:rPr>
                <a:t>Mức bách phân vị  tương úng của cân nặng thai theo cách tính trong intergrowth21 </a:t>
              </a:r>
              <a:endParaRPr lang="en-US" sz="1050" i="1" smtClean="0">
                <a:solidFill>
                  <a:srgbClr val="FF00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5925685" y="3090333"/>
            <a:ext cx="2234053" cy="879796"/>
            <a:chOff x="5925685" y="3090333"/>
            <a:chExt cx="2234053" cy="879796"/>
          </a:xfrm>
        </p:grpSpPr>
        <p:sp>
          <p:nvSpPr>
            <p:cNvPr id="12" name="Right Arrow 11"/>
            <p:cNvSpPr/>
            <p:nvPr/>
          </p:nvSpPr>
          <p:spPr>
            <a:xfrm rot="16200000">
              <a:off x="7701581" y="3144145"/>
              <a:ext cx="347134"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25685" y="3323798"/>
              <a:ext cx="2234053" cy="646331"/>
            </a:xfrm>
            <a:prstGeom prst="rect">
              <a:avLst/>
            </a:prstGeom>
            <a:solidFill>
              <a:schemeClr val="accent4">
                <a:lumMod val="20000"/>
                <a:lumOff val="80000"/>
              </a:schemeClr>
            </a:solidFill>
          </p:spPr>
          <p:txBody>
            <a:bodyPr wrap="square">
              <a:spAutoFit/>
            </a:bodyPr>
            <a:lstStyle/>
            <a:p>
              <a:r>
                <a:rPr lang="en-US" sz="1200" b="1" smtClean="0">
                  <a:solidFill>
                    <a:srgbClr val="FF0000"/>
                  </a:solidFill>
                  <a:latin typeface="Arial" panose="020B0604020202020204" pitchFamily="34" charset="0"/>
                  <a:cs typeface="Arial" panose="020B0604020202020204" pitchFamily="34" charset="0"/>
                </a:rPr>
                <a:t>Cân nặng được tính </a:t>
              </a:r>
              <a:br>
                <a:rPr lang="en-US" sz="1200" b="1" smtClean="0">
                  <a:solidFill>
                    <a:srgbClr val="FF0000"/>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tự động theo Intergrowth21 (AC và HC)</a:t>
              </a:r>
              <a:endParaRPr lang="en-US" sz="1050" i="1" smtClean="0">
                <a:solidFill>
                  <a:srgbClr val="FF0000"/>
                </a:solidFill>
                <a:latin typeface="Arial" panose="020B0604020202020204" pitchFamily="34" charset="0"/>
                <a:cs typeface="Arial" panose="020B0604020202020204" pitchFamily="34" charset="0"/>
              </a:endParaRPr>
            </a:p>
          </p:txBody>
        </p:sp>
      </p:grpSp>
      <p:sp>
        <p:nvSpPr>
          <p:cNvPr id="13" name="Rectangle 12"/>
          <p:cNvSpPr/>
          <p:nvPr/>
        </p:nvSpPr>
        <p:spPr>
          <a:xfrm>
            <a:off x="445588" y="1938803"/>
            <a:ext cx="4233441" cy="2369880"/>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Cân nặng thai được tính theo công thức dựa trên AC và HC (Intergrowth21)</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Đối chiếu với </a:t>
            </a:r>
            <a:r>
              <a:rPr lang="en-US" sz="1600" b="1" smtClean="0">
                <a:solidFill>
                  <a:srgbClr val="FF0000"/>
                </a:solidFill>
                <a:latin typeface="Arial" panose="020B0604020202020204" pitchFamily="34" charset="0"/>
                <a:cs typeface="Arial" panose="020B0604020202020204" pitchFamily="34" charset="0"/>
              </a:rPr>
              <a:t>3 mức bách phân vị dưới</a:t>
            </a:r>
            <a:r>
              <a:rPr lang="en-US" sz="1600" b="1" smtClean="0">
                <a:latin typeface="Arial" panose="020B0604020202020204" pitchFamily="34" charset="0"/>
                <a:cs typeface="Arial" panose="020B0604020202020204" pitchFamily="34" charset="0"/>
              </a:rPr>
              <a:t> (3</a:t>
            </a:r>
            <a:r>
              <a:rPr lang="en-US" sz="1600" b="1" baseline="30000" smtClean="0">
                <a:latin typeface="Arial" panose="020B0604020202020204" pitchFamily="34" charset="0"/>
                <a:cs typeface="Arial" panose="020B0604020202020204" pitchFamily="34" charset="0"/>
              </a:rPr>
              <a:t>rd</a:t>
            </a:r>
            <a:r>
              <a:rPr lang="en-US" sz="1600" b="1" smtClean="0">
                <a:latin typeface="Arial" panose="020B0604020202020204" pitchFamily="34" charset="0"/>
                <a:cs typeface="Arial" panose="020B0604020202020204" pitchFamily="34" charset="0"/>
              </a:rPr>
              <a:t>; 5</a:t>
            </a:r>
            <a:r>
              <a:rPr lang="en-US" sz="1600" b="1" baseline="30000" smtClean="0">
                <a:latin typeface="Arial" panose="020B0604020202020204" pitchFamily="34" charset="0"/>
                <a:cs typeface="Arial" panose="020B0604020202020204" pitchFamily="34" charset="0"/>
              </a:rPr>
              <a:t>th</a:t>
            </a:r>
            <a:r>
              <a:rPr lang="en-US" sz="1600" b="1" smtClean="0">
                <a:latin typeface="Arial" panose="020B0604020202020204" pitchFamily="34" charset="0"/>
                <a:cs typeface="Arial" panose="020B0604020202020204" pitchFamily="34" charset="0"/>
              </a:rPr>
              <a:t>, 10</a:t>
            </a:r>
            <a:r>
              <a:rPr lang="en-US" sz="1600" b="1" baseline="30000" smtClean="0">
                <a:latin typeface="Arial" panose="020B0604020202020204" pitchFamily="34" charset="0"/>
                <a:cs typeface="Arial" panose="020B0604020202020204" pitchFamily="34" charset="0"/>
              </a:rPr>
              <a:t>th</a:t>
            </a:r>
            <a:r>
              <a:rPr lang="en-US" sz="1600" b="1" smtClean="0">
                <a:latin typeface="Arial" panose="020B0604020202020204" pitchFamily="34" charset="0"/>
                <a:cs typeface="Arial" panose="020B0604020202020204" pitchFamily="34" charset="0"/>
              </a:rPr>
              <a:t>) và trên (97</a:t>
            </a:r>
            <a:r>
              <a:rPr lang="en-US" sz="1600" b="1" baseline="30000" smtClean="0">
                <a:latin typeface="Arial" panose="020B0604020202020204" pitchFamily="34" charset="0"/>
                <a:cs typeface="Arial" panose="020B0604020202020204" pitchFamily="34" charset="0"/>
              </a:rPr>
              <a:t>th</a:t>
            </a:r>
            <a:r>
              <a:rPr lang="en-US" sz="1600" b="1" smtClean="0">
                <a:latin typeface="Arial" panose="020B0604020202020204" pitchFamily="34" charset="0"/>
                <a:cs typeface="Arial" panose="020B0604020202020204" pitchFamily="34" charset="0"/>
              </a:rPr>
              <a:t>, 95</a:t>
            </a:r>
            <a:r>
              <a:rPr lang="en-US" sz="1600" b="1" baseline="30000" smtClean="0">
                <a:latin typeface="Arial" panose="020B0604020202020204" pitchFamily="34" charset="0"/>
                <a:cs typeface="Arial" panose="020B0604020202020204" pitchFamily="34" charset="0"/>
              </a:rPr>
              <a:t>th</a:t>
            </a:r>
            <a:r>
              <a:rPr lang="en-US" sz="1600" b="1">
                <a:latin typeface="Arial" panose="020B0604020202020204" pitchFamily="34" charset="0"/>
                <a:cs typeface="Arial" panose="020B0604020202020204" pitchFamily="34" charset="0"/>
              </a:rPr>
              <a:t> </a:t>
            </a:r>
            <a:r>
              <a:rPr lang="en-US" sz="1600" b="1" smtClean="0">
                <a:latin typeface="Arial" panose="020B0604020202020204" pitchFamily="34" charset="0"/>
                <a:cs typeface="Arial" panose="020B0604020202020204" pitchFamily="34" charset="0"/>
              </a:rPr>
              <a:t>và 90</a:t>
            </a:r>
            <a:r>
              <a:rPr lang="en-US" sz="1600" b="1" baseline="30000" smtClean="0">
                <a:latin typeface="Arial" panose="020B0604020202020204" pitchFamily="34" charset="0"/>
                <a:cs typeface="Arial" panose="020B0604020202020204" pitchFamily="34" charset="0"/>
              </a:rPr>
              <a:t>th</a:t>
            </a:r>
            <a:r>
              <a:rPr lang="en-US" sz="1600" b="1" smtClean="0">
                <a:latin typeface="Arial" panose="020B0604020202020204" pitchFamily="34" charset="0"/>
                <a:cs typeface="Arial" panose="020B0604020202020204" pitchFamily="34" charset="0"/>
              </a:rPr>
              <a:t>)</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Chiếu mức bách phân vị tương ứng của cân nặng thai (intergrowth21)</a:t>
            </a:r>
          </a:p>
        </p:txBody>
      </p:sp>
    </p:spTree>
    <p:extLst>
      <p:ext uri="{BB962C8B-B14F-4D97-AF65-F5344CB8AC3E}">
        <p14:creationId xmlns:p14="http://schemas.microsoft.com/office/powerpoint/2010/main" val="203863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42014" b="2418"/>
          <a:stretch/>
        </p:blipFill>
        <p:spPr>
          <a:xfrm>
            <a:off x="5579534" y="843409"/>
            <a:ext cx="6477001" cy="5949532"/>
          </a:xfrm>
          <a:prstGeom prst="rect">
            <a:avLst/>
          </a:prstGeom>
        </p:spPr>
      </p:pic>
      <p:sp>
        <p:nvSpPr>
          <p:cNvPr id="5" name="Rectangle 4"/>
          <p:cNvSpPr/>
          <p:nvPr/>
        </p:nvSpPr>
        <p:spPr>
          <a:xfrm>
            <a:off x="419655" y="866390"/>
            <a:ext cx="4259373"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Oval 6"/>
          <p:cNvSpPr/>
          <p:nvPr/>
        </p:nvSpPr>
        <p:spPr>
          <a:xfrm>
            <a:off x="7426412" y="3818175"/>
            <a:ext cx="2185548" cy="16848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047775" y="4540856"/>
            <a:ext cx="757274"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79534" y="4304800"/>
            <a:ext cx="1596686" cy="646331"/>
          </a:xfrm>
          <a:prstGeom prst="rect">
            <a:avLst/>
          </a:prstGeom>
          <a:solidFill>
            <a:schemeClr val="accent4">
              <a:lumMod val="20000"/>
              <a:lumOff val="80000"/>
            </a:schemeClr>
          </a:solidFill>
        </p:spPr>
        <p:txBody>
          <a:bodyPr wrap="square">
            <a:spAutoFit/>
          </a:bodyPr>
          <a:lstStyle/>
          <a:p>
            <a:pPr algn="r"/>
            <a:r>
              <a:rPr lang="en-US" sz="1200" b="1" smtClean="0">
                <a:solidFill>
                  <a:srgbClr val="FF0000"/>
                </a:solidFill>
                <a:latin typeface="Arial" panose="020B0604020202020204" pitchFamily="34" charset="0"/>
                <a:cs typeface="Arial" panose="020B0604020202020204" pitchFamily="34" charset="0"/>
              </a:rPr>
              <a:t>Chọn trong list danh sách thông tin phù hợp</a:t>
            </a:r>
            <a:endParaRPr lang="en-US" sz="1050" i="1" smtClean="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445588" y="1938803"/>
            <a:ext cx="4233441" cy="1231106"/>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Với các ô điền chữ chỉ cần đặt con trỏ vào ô sẽ xuất hiện một dãy dọc gồm các tùy chọn</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Lựa chọn tùy chọn thích hợp</a:t>
            </a:r>
          </a:p>
        </p:txBody>
      </p:sp>
    </p:spTree>
    <p:extLst>
      <p:ext uri="{BB962C8B-B14F-4D97-AF65-F5344CB8AC3E}">
        <p14:creationId xmlns:p14="http://schemas.microsoft.com/office/powerpoint/2010/main" val="4092297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24097" b="2418"/>
          <a:stretch/>
        </p:blipFill>
        <p:spPr>
          <a:xfrm>
            <a:off x="3601120" y="843409"/>
            <a:ext cx="8353814" cy="5862191"/>
          </a:xfrm>
          <a:prstGeom prst="rect">
            <a:avLst/>
          </a:prstGeom>
        </p:spPr>
      </p:pic>
      <p:sp>
        <p:nvSpPr>
          <p:cNvPr id="5" name="Rectangle 4"/>
          <p:cNvSpPr/>
          <p:nvPr/>
        </p:nvSpPr>
        <p:spPr>
          <a:xfrm>
            <a:off x="445588" y="1938803"/>
            <a:ext cx="2873345" cy="2923877"/>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Xương mũi (NB)</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Lập tỷ số BPD/NB để dự báo nguy cơ thai nhi mắc hội chứng Down với BPD/NB &gt; 11</a:t>
            </a:r>
          </a:p>
          <a:p>
            <a:pPr marL="742950" lvl="1" indent="-285750" algn="just">
              <a:spcAft>
                <a:spcPts val="1200"/>
              </a:spcAft>
              <a:buFont typeface="Wingdings" panose="05000000000000000000" pitchFamily="2" charset="2"/>
              <a:buChar char="ü"/>
            </a:pPr>
            <a:r>
              <a:rPr lang="en-US" sz="1600" b="1" i="1" smtClean="0">
                <a:solidFill>
                  <a:srgbClr val="FF0000"/>
                </a:solidFill>
                <a:latin typeface="Arial" panose="020B0604020202020204" pitchFamily="34" charset="0"/>
                <a:cs typeface="Arial" panose="020B0604020202020204" pitchFamily="34" charset="0"/>
              </a:rPr>
              <a:t>Độ nhạy: 61%</a:t>
            </a:r>
          </a:p>
          <a:p>
            <a:pPr marL="742950" lvl="1" indent="-285750" algn="just">
              <a:spcAft>
                <a:spcPts val="1200"/>
              </a:spcAft>
              <a:buFont typeface="Wingdings" panose="05000000000000000000" pitchFamily="2" charset="2"/>
              <a:buChar char="ü"/>
            </a:pPr>
            <a:r>
              <a:rPr lang="en-US" sz="1600" b="1" i="1" smtClean="0">
                <a:solidFill>
                  <a:srgbClr val="FF0000"/>
                </a:solidFill>
                <a:latin typeface="Arial" panose="020B0604020202020204" pitchFamily="34" charset="0"/>
                <a:cs typeface="Arial" panose="020B0604020202020204" pitchFamily="34" charset="0"/>
              </a:rPr>
              <a:t>Độ đặc hiệu 84%</a:t>
            </a:r>
          </a:p>
          <a:p>
            <a:pPr marL="742950" lvl="1" indent="-285750" algn="just">
              <a:spcAft>
                <a:spcPts val="1200"/>
              </a:spcAft>
              <a:buFont typeface="Wingdings" panose="05000000000000000000" pitchFamily="2" charset="2"/>
              <a:buChar char="ü"/>
            </a:pPr>
            <a:r>
              <a:rPr lang="en-US" sz="1600" b="1" i="1" smtClean="0">
                <a:solidFill>
                  <a:srgbClr val="FF0000"/>
                </a:solidFill>
                <a:latin typeface="Arial" panose="020B0604020202020204" pitchFamily="34" charset="0"/>
                <a:cs typeface="Arial" panose="020B0604020202020204" pitchFamily="34" charset="0"/>
              </a:rPr>
              <a:t>Tỷ lệ dương tính sai: 16%</a:t>
            </a:r>
          </a:p>
        </p:txBody>
      </p:sp>
      <p:sp>
        <p:nvSpPr>
          <p:cNvPr id="7" name="Rectangle 6"/>
          <p:cNvSpPr/>
          <p:nvPr/>
        </p:nvSpPr>
        <p:spPr>
          <a:xfrm>
            <a:off x="419656" y="866390"/>
            <a:ext cx="289927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1852875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19656" y="866390"/>
            <a:ext cx="374594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pic>
        <p:nvPicPr>
          <p:cNvPr id="3" name="Picture 2"/>
          <p:cNvPicPr>
            <a:picLocks noChangeAspect="1"/>
          </p:cNvPicPr>
          <p:nvPr/>
        </p:nvPicPr>
        <p:blipFill rotWithShape="1">
          <a:blip r:embed="rId2"/>
          <a:srcRect r="35278" b="1909"/>
          <a:stretch/>
        </p:blipFill>
        <p:spPr>
          <a:xfrm>
            <a:off x="4800599" y="769374"/>
            <a:ext cx="7247467" cy="5995491"/>
          </a:xfrm>
          <a:prstGeom prst="rect">
            <a:avLst/>
          </a:prstGeom>
        </p:spPr>
      </p:pic>
      <p:sp>
        <p:nvSpPr>
          <p:cNvPr id="7" name="Rectangle 6"/>
          <p:cNvSpPr/>
          <p:nvPr/>
        </p:nvSpPr>
        <p:spPr>
          <a:xfrm>
            <a:off x="445588" y="1938803"/>
            <a:ext cx="3720012" cy="1384995"/>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Các chỉ số đánh giá hệ thần kinh trung ương</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Tham chiếu bách phân vị</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Đánh giá mức độ giãn não thất</a:t>
            </a:r>
          </a:p>
        </p:txBody>
      </p:sp>
    </p:spTree>
    <p:extLst>
      <p:ext uri="{BB962C8B-B14F-4D97-AF65-F5344CB8AC3E}">
        <p14:creationId xmlns:p14="http://schemas.microsoft.com/office/powerpoint/2010/main" val="11560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10351" r="25699" b="2418"/>
          <a:stretch/>
        </p:blipFill>
        <p:spPr>
          <a:xfrm>
            <a:off x="2861733" y="866390"/>
            <a:ext cx="9224071" cy="5803824"/>
          </a:xfrm>
          <a:prstGeom prst="rect">
            <a:avLst/>
          </a:prstGeom>
        </p:spPr>
      </p:pic>
      <p:sp>
        <p:nvSpPr>
          <p:cNvPr id="5" name="Rectangle 4"/>
          <p:cNvSpPr/>
          <p:nvPr/>
        </p:nvSpPr>
        <p:spPr>
          <a:xfrm>
            <a:off x="419656" y="866390"/>
            <a:ext cx="316619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445588" y="1938803"/>
            <a:ext cx="3144279" cy="2369880"/>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Các chỉ số đánh giá bổ sung trong trường hợp thai chậm phát triển / thiếu máu</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Tham chiếu bách phân vị</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Đánh giá bội số trung vị (MoM) của </a:t>
            </a:r>
            <a:r>
              <a:rPr lang="en-US" sz="1600" b="1" smtClean="0">
                <a:solidFill>
                  <a:srgbClr val="FF0000"/>
                </a:solidFill>
                <a:latin typeface="Arial" panose="020B0604020202020204" pitchFamily="34" charset="0"/>
                <a:cs typeface="Arial" panose="020B0604020202020204" pitchFamily="34" charset="0"/>
              </a:rPr>
              <a:t>vận tốc đỉnh tâm thu ĐM não giữa (MCA-PSV)</a:t>
            </a:r>
          </a:p>
        </p:txBody>
      </p:sp>
      <p:sp>
        <p:nvSpPr>
          <p:cNvPr id="8" name="Right Arrow 7"/>
          <p:cNvSpPr/>
          <p:nvPr/>
        </p:nvSpPr>
        <p:spPr>
          <a:xfrm rot="16200000" flipH="1">
            <a:off x="8560805" y="2140818"/>
            <a:ext cx="256925"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1400" y="1670445"/>
            <a:ext cx="1864963" cy="461665"/>
          </a:xfrm>
          <a:prstGeom prst="rect">
            <a:avLst/>
          </a:prstGeom>
          <a:solidFill>
            <a:schemeClr val="accent4">
              <a:lumMod val="20000"/>
              <a:lumOff val="80000"/>
            </a:schemeClr>
          </a:solidFill>
        </p:spPr>
        <p:txBody>
          <a:bodyPr wrap="square">
            <a:spAutoFit/>
          </a:bodyPr>
          <a:lstStyle/>
          <a:p>
            <a:pPr algn="ctr"/>
            <a:r>
              <a:rPr lang="en-US" sz="1200" b="1" smtClean="0">
                <a:solidFill>
                  <a:srgbClr val="FF0000"/>
                </a:solidFill>
                <a:latin typeface="Arial" panose="020B0604020202020204" pitchFamily="34" charset="0"/>
                <a:cs typeface="Arial" panose="020B0604020202020204" pitchFamily="34" charset="0"/>
              </a:rPr>
              <a:t>Bội số trung vị của MCA-PSV </a:t>
            </a:r>
            <a:endParaRPr lang="en-US" sz="1050" i="1" smtClean="0">
              <a:solidFill>
                <a:srgbClr val="FF0000"/>
              </a:solidFill>
              <a:latin typeface="Arial" panose="020B0604020202020204" pitchFamily="34" charset="0"/>
              <a:cs typeface="Arial" panose="020B0604020202020204" pitchFamily="34" charset="0"/>
            </a:endParaRPr>
          </a:p>
        </p:txBody>
      </p:sp>
      <p:sp>
        <p:nvSpPr>
          <p:cNvPr id="3" name="Rounded Rectangular Callout 2"/>
          <p:cNvSpPr/>
          <p:nvPr/>
        </p:nvSpPr>
        <p:spPr>
          <a:xfrm>
            <a:off x="6070600" y="4308683"/>
            <a:ext cx="2421467" cy="1025317"/>
          </a:xfrm>
          <a:prstGeom prst="wedgeRoundRectCallout">
            <a:avLst>
              <a:gd name="adj1" fmla="val -61392"/>
              <a:gd name="adj2" fmla="val -49803"/>
              <a:gd name="adj3" fmla="val 16667"/>
            </a:avLst>
          </a:prstGeom>
          <a:solidFill>
            <a:srgbClr val="FFFF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latin typeface="Arial" panose="020B0604020202020204" pitchFamily="34" charset="0"/>
                <a:cs typeface="Arial" panose="020B0604020202020204" pitchFamily="34" charset="0"/>
              </a:rPr>
              <a:t>Nguy cơ cao nếu MoM PSV &gt;=1,5</a:t>
            </a:r>
            <a:endParaRPr lang="en-US" b="1">
              <a:solidFill>
                <a:schemeClr val="tx1"/>
              </a:solidFill>
              <a:latin typeface="Arial" panose="020B0604020202020204" pitchFamily="34" charset="0"/>
              <a:cs typeface="Arial" panose="020B0604020202020204" pitchFamily="34" charset="0"/>
            </a:endParaRPr>
          </a:p>
        </p:txBody>
      </p:sp>
      <p:sp>
        <p:nvSpPr>
          <p:cNvPr id="4" name="Oval 3"/>
          <p:cNvSpPr/>
          <p:nvPr/>
        </p:nvSpPr>
        <p:spPr>
          <a:xfrm>
            <a:off x="8252460" y="2389034"/>
            <a:ext cx="838200" cy="547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150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r="16875" b="2036"/>
          <a:stretch/>
        </p:blipFill>
        <p:spPr>
          <a:xfrm>
            <a:off x="3344333" y="1016000"/>
            <a:ext cx="8686800" cy="5588000"/>
          </a:xfrm>
          <a:prstGeom prst="rect">
            <a:avLst/>
          </a:prstGeom>
        </p:spPr>
      </p:pic>
      <p:sp>
        <p:nvSpPr>
          <p:cNvPr id="5" name="Rectangle 4"/>
          <p:cNvSpPr/>
          <p:nvPr/>
        </p:nvSpPr>
        <p:spPr>
          <a:xfrm>
            <a:off x="419656" y="866390"/>
            <a:ext cx="2797677"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445588" y="1938803"/>
            <a:ext cx="2778309" cy="1969770"/>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Các chỉ số đánh giá trong trường hợp có nang phổi</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Tính tự động thể tích CPAM, tính chỉ số tiên lượng CRV trong CCAM khi nhập kích thước của nang </a:t>
            </a:r>
          </a:p>
        </p:txBody>
      </p:sp>
      <p:sp>
        <p:nvSpPr>
          <p:cNvPr id="8" name="Oval 7"/>
          <p:cNvSpPr/>
          <p:nvPr/>
        </p:nvSpPr>
        <p:spPr>
          <a:xfrm>
            <a:off x="8153399" y="2971800"/>
            <a:ext cx="1659467" cy="6519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6161093">
            <a:off x="8804470" y="2587726"/>
            <a:ext cx="757274" cy="23950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93932" y="2061149"/>
            <a:ext cx="1596686" cy="646331"/>
          </a:xfrm>
          <a:prstGeom prst="rect">
            <a:avLst/>
          </a:prstGeom>
          <a:solidFill>
            <a:schemeClr val="accent4">
              <a:lumMod val="20000"/>
              <a:lumOff val="80000"/>
            </a:schemeClr>
          </a:solidFill>
        </p:spPr>
        <p:txBody>
          <a:bodyPr wrap="square">
            <a:spAutoFit/>
          </a:bodyPr>
          <a:lstStyle/>
          <a:p>
            <a:r>
              <a:rPr lang="en-US" sz="1200" b="1" smtClean="0">
                <a:solidFill>
                  <a:srgbClr val="FF0000"/>
                </a:solidFill>
                <a:latin typeface="Arial" panose="020B0604020202020204" pitchFamily="34" charset="0"/>
                <a:cs typeface="Arial" panose="020B0604020202020204" pitchFamily="34" charset="0"/>
              </a:rPr>
              <a:t>Nhập kích thước (Rộng – Dài – Cao) của nang</a:t>
            </a:r>
            <a:endParaRPr lang="en-US" sz="1050" i="1" smtClean="0">
              <a:solidFill>
                <a:srgbClr val="FF0000"/>
              </a:solidFill>
              <a:latin typeface="Arial" panose="020B0604020202020204" pitchFamily="34" charset="0"/>
              <a:cs typeface="Arial" panose="020B0604020202020204" pitchFamily="34" charset="0"/>
            </a:endParaRPr>
          </a:p>
        </p:txBody>
      </p:sp>
      <p:sp>
        <p:nvSpPr>
          <p:cNvPr id="13" name="Oval 12"/>
          <p:cNvSpPr/>
          <p:nvPr/>
        </p:nvSpPr>
        <p:spPr>
          <a:xfrm>
            <a:off x="4275665" y="3222170"/>
            <a:ext cx="2342849" cy="401563"/>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283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139" r="13889" b="1654"/>
          <a:stretch/>
        </p:blipFill>
        <p:spPr>
          <a:xfrm>
            <a:off x="2616199" y="843409"/>
            <a:ext cx="9465734" cy="5910349"/>
          </a:xfrm>
          <a:prstGeom prst="rect">
            <a:avLst/>
          </a:prstGeom>
        </p:spPr>
      </p:pic>
      <p:sp>
        <p:nvSpPr>
          <p:cNvPr id="5" name="Rectangle 4"/>
          <p:cNvSpPr/>
          <p:nvPr/>
        </p:nvSpPr>
        <p:spPr>
          <a:xfrm>
            <a:off x="293719" y="843409"/>
            <a:ext cx="213621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284191" y="1798555"/>
            <a:ext cx="2145742" cy="4708981"/>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Các chỉ số đánh giá trong trường hợp THOÁT VỊ HOÀNH</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Tính tự động dựa trên diện tích phổi còn lại trên phổi TRÁI hoặc PHẢI các chỉ số:</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LHR</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o/e LHR</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QLI </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Đánh giá tiên lượng</a:t>
            </a:r>
            <a:endParaRPr lang="en-US" sz="1600" b="1">
              <a:latin typeface="Arial" panose="020B0604020202020204" pitchFamily="34" charset="0"/>
              <a:cs typeface="Arial" panose="020B0604020202020204" pitchFamily="34" charset="0"/>
            </a:endParaRPr>
          </a:p>
          <a:p>
            <a:pPr marL="742950" lvl="1" indent="-285750" algn="just">
              <a:spcAft>
                <a:spcPts val="1200"/>
              </a:spcAft>
              <a:buFont typeface="Wingdings" panose="05000000000000000000" pitchFamily="2" charset="2"/>
              <a:buChar char="ü"/>
            </a:pPr>
            <a:endParaRPr lang="en-US" sz="1600" b="1" smtClean="0">
              <a:solidFill>
                <a:srgbClr val="FF0000"/>
              </a:solidFill>
              <a:latin typeface="Arial" panose="020B0604020202020204" pitchFamily="34" charset="0"/>
              <a:cs typeface="Arial" panose="020B0604020202020204" pitchFamily="34" charset="0"/>
            </a:endParaRPr>
          </a:p>
        </p:txBody>
      </p:sp>
      <p:sp>
        <p:nvSpPr>
          <p:cNvPr id="8" name="Oval 7"/>
          <p:cNvSpPr/>
          <p:nvPr/>
        </p:nvSpPr>
        <p:spPr>
          <a:xfrm>
            <a:off x="6138332" y="3428999"/>
            <a:ext cx="787401" cy="270933"/>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5452534" y="2328333"/>
            <a:ext cx="1947334" cy="592667"/>
          </a:xfrm>
          <a:prstGeom prst="wedgeRoundRectCallout">
            <a:avLst>
              <a:gd name="adj1" fmla="val 7471"/>
              <a:gd name="adj2" fmla="val 135085"/>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Chọn thoát vị hoành TRÁI hay PHẢI</a:t>
            </a:r>
            <a:endParaRPr lang="en-US" sz="1200" b="1">
              <a:solidFill>
                <a:srgbClr val="FF0000"/>
              </a:solidFill>
              <a:latin typeface="Arial" panose="020B0604020202020204" pitchFamily="34" charset="0"/>
              <a:cs typeface="Arial" panose="020B0604020202020204" pitchFamily="34" charset="0"/>
            </a:endParaRPr>
          </a:p>
        </p:txBody>
      </p:sp>
      <p:sp>
        <p:nvSpPr>
          <p:cNvPr id="10" name="Oval 9"/>
          <p:cNvSpPr/>
          <p:nvPr/>
        </p:nvSpPr>
        <p:spPr>
          <a:xfrm>
            <a:off x="6138332" y="3663116"/>
            <a:ext cx="787401" cy="2709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3124198" y="2223063"/>
            <a:ext cx="1947334" cy="803205"/>
          </a:xfrm>
          <a:prstGeom prst="wedgeRoundRectCallout">
            <a:avLst>
              <a:gd name="adj1" fmla="val 103123"/>
              <a:gd name="adj2" fmla="val 137193"/>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Nhập diện tích phổi còn lại</a:t>
            </a:r>
            <a:endParaRPr lang="en-US" sz="1200" b="1">
              <a:solidFill>
                <a:srgbClr val="0033CC"/>
              </a:solidFill>
              <a:latin typeface="Arial" panose="020B0604020202020204" pitchFamily="34" charset="0"/>
              <a:cs typeface="Arial" panose="020B0604020202020204" pitchFamily="34" charset="0"/>
            </a:endParaRPr>
          </a:p>
        </p:txBody>
      </p:sp>
      <p:sp>
        <p:nvSpPr>
          <p:cNvPr id="13" name="Oval 12"/>
          <p:cNvSpPr/>
          <p:nvPr/>
        </p:nvSpPr>
        <p:spPr>
          <a:xfrm>
            <a:off x="7111999" y="3269416"/>
            <a:ext cx="4588935" cy="13292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9533465" y="2116667"/>
            <a:ext cx="1947334" cy="402729"/>
          </a:xfrm>
          <a:prstGeom prst="wedgeRoundRectCallout">
            <a:avLst>
              <a:gd name="adj1" fmla="val 11818"/>
              <a:gd name="adj2" fmla="val 217724"/>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Tiên lượng</a:t>
            </a:r>
            <a:endParaRPr lang="en-US" sz="1200" b="1">
              <a:solidFill>
                <a:srgbClr val="FF0000"/>
              </a:solidFill>
              <a:latin typeface="Arial" panose="020B0604020202020204" pitchFamily="34" charset="0"/>
              <a:cs typeface="Arial" panose="020B0604020202020204" pitchFamily="34" charset="0"/>
            </a:endParaRPr>
          </a:p>
        </p:txBody>
      </p:sp>
      <p:sp>
        <p:nvSpPr>
          <p:cNvPr id="15" name="Rounded Rectangular Callout 14"/>
          <p:cNvSpPr/>
          <p:nvPr/>
        </p:nvSpPr>
        <p:spPr>
          <a:xfrm>
            <a:off x="8805331" y="4945403"/>
            <a:ext cx="1947334" cy="511275"/>
          </a:xfrm>
          <a:prstGeom prst="wedgeRoundRectCallout">
            <a:avLst>
              <a:gd name="adj1" fmla="val 58775"/>
              <a:gd name="adj2" fmla="val 112608"/>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Bấm vào đây để về đầu trang</a:t>
            </a:r>
            <a:endParaRPr lang="en-US" sz="1200" b="1">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600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70" r="17014" b="2163"/>
          <a:stretch/>
        </p:blipFill>
        <p:spPr>
          <a:xfrm>
            <a:off x="3098119" y="1024467"/>
            <a:ext cx="8965506" cy="5774266"/>
          </a:xfrm>
          <a:prstGeom prst="rect">
            <a:avLst/>
          </a:prstGeom>
        </p:spPr>
      </p:pic>
      <p:sp>
        <p:nvSpPr>
          <p:cNvPr id="5" name="Rectangle 4"/>
          <p:cNvSpPr/>
          <p:nvPr/>
        </p:nvSpPr>
        <p:spPr>
          <a:xfrm>
            <a:off x="293719" y="843409"/>
            <a:ext cx="213621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284191" y="1798555"/>
            <a:ext cx="2145742" cy="4708981"/>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Các chỉ số đánh giá trong trường hợp THOÁT VỊ HOÀNH</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Tính tự động dựa trên diện tích phổi còn lại trên phổi TRÁI hoặc PHẢI các chỉ số:</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LHR</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o/e LHR</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QLI </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Đánh giá tiên lượng</a:t>
            </a:r>
            <a:endParaRPr lang="en-US" sz="1600" b="1">
              <a:latin typeface="Arial" panose="020B0604020202020204" pitchFamily="34" charset="0"/>
              <a:cs typeface="Arial" panose="020B0604020202020204" pitchFamily="34" charset="0"/>
            </a:endParaRPr>
          </a:p>
          <a:p>
            <a:pPr marL="742950" lvl="1" indent="-285750" algn="just">
              <a:spcAft>
                <a:spcPts val="1200"/>
              </a:spcAft>
              <a:buFont typeface="Wingdings" panose="05000000000000000000" pitchFamily="2" charset="2"/>
              <a:buChar char="ü"/>
            </a:pPr>
            <a:endParaRPr lang="en-US" sz="1600" b="1" smtClean="0">
              <a:solidFill>
                <a:srgbClr val="FF0000"/>
              </a:solidFill>
              <a:latin typeface="Arial" panose="020B0604020202020204" pitchFamily="34" charset="0"/>
              <a:cs typeface="Arial" panose="020B0604020202020204" pitchFamily="34" charset="0"/>
            </a:endParaRPr>
          </a:p>
        </p:txBody>
      </p:sp>
      <p:sp>
        <p:nvSpPr>
          <p:cNvPr id="8" name="Oval 7"/>
          <p:cNvSpPr/>
          <p:nvPr/>
        </p:nvSpPr>
        <p:spPr>
          <a:xfrm>
            <a:off x="6612467" y="3564465"/>
            <a:ext cx="787401" cy="270933"/>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6032500" y="2453496"/>
            <a:ext cx="1947334" cy="592667"/>
          </a:xfrm>
          <a:prstGeom prst="wedgeRoundRectCallout">
            <a:avLst>
              <a:gd name="adj1" fmla="val 7471"/>
              <a:gd name="adj2" fmla="val 135085"/>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Chọn thoát vị hoành TRÁI hay PHẢI</a:t>
            </a:r>
            <a:endParaRPr lang="en-US" sz="1200" b="1">
              <a:solidFill>
                <a:srgbClr val="FF0000"/>
              </a:solidFill>
              <a:latin typeface="Arial" panose="020B0604020202020204" pitchFamily="34" charset="0"/>
              <a:cs typeface="Arial" panose="020B0604020202020204" pitchFamily="34" charset="0"/>
            </a:endParaRPr>
          </a:p>
        </p:txBody>
      </p:sp>
      <p:sp>
        <p:nvSpPr>
          <p:cNvPr id="10" name="Oval 9"/>
          <p:cNvSpPr/>
          <p:nvPr/>
        </p:nvSpPr>
        <p:spPr>
          <a:xfrm>
            <a:off x="6588832" y="4008403"/>
            <a:ext cx="787401" cy="2709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3667494" y="4818242"/>
            <a:ext cx="1947334" cy="600425"/>
          </a:xfrm>
          <a:prstGeom prst="wedgeRoundRectCallout">
            <a:avLst>
              <a:gd name="adj1" fmla="val 97471"/>
              <a:gd name="adj2" fmla="val -71521"/>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Chỉ số phổi </a:t>
            </a:r>
            <a:br>
              <a:rPr lang="en-US" sz="1200" b="1" smtClean="0">
                <a:solidFill>
                  <a:srgbClr val="0033CC"/>
                </a:solidFill>
                <a:latin typeface="Arial" panose="020B0604020202020204" pitchFamily="34" charset="0"/>
                <a:cs typeface="Arial" panose="020B0604020202020204" pitchFamily="34" charset="0"/>
              </a:rPr>
            </a:br>
            <a:r>
              <a:rPr lang="en-US" sz="1200" b="1" smtClean="0">
                <a:solidFill>
                  <a:srgbClr val="0033CC"/>
                </a:solidFill>
                <a:latin typeface="Arial" panose="020B0604020202020204" pitchFamily="34" charset="0"/>
                <a:cs typeface="Arial" panose="020B0604020202020204" pitchFamily="34" charset="0"/>
              </a:rPr>
              <a:t>định lượng (QLI)</a:t>
            </a:r>
            <a:endParaRPr lang="en-US" sz="1200" b="1">
              <a:solidFill>
                <a:srgbClr val="0033CC"/>
              </a:solidFill>
              <a:latin typeface="Arial" panose="020B0604020202020204" pitchFamily="34" charset="0"/>
              <a:cs typeface="Arial" panose="020B0604020202020204" pitchFamily="34" charset="0"/>
            </a:endParaRPr>
          </a:p>
        </p:txBody>
      </p:sp>
      <p:sp>
        <p:nvSpPr>
          <p:cNvPr id="12" name="Oval 11"/>
          <p:cNvSpPr/>
          <p:nvPr/>
        </p:nvSpPr>
        <p:spPr>
          <a:xfrm>
            <a:off x="7515594" y="4153045"/>
            <a:ext cx="4351869" cy="106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9778998" y="3161736"/>
            <a:ext cx="1947334" cy="402729"/>
          </a:xfrm>
          <a:prstGeom prst="wedgeRoundRectCallout">
            <a:avLst>
              <a:gd name="adj1" fmla="val 11818"/>
              <a:gd name="adj2" fmla="val 217724"/>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Tiên lượng</a:t>
            </a:r>
            <a:endParaRPr lang="en-US" sz="1200" b="1">
              <a:solidFill>
                <a:srgbClr val="FF0000"/>
              </a:solidFill>
              <a:latin typeface="Arial" panose="020B0604020202020204" pitchFamily="34" charset="0"/>
              <a:cs typeface="Arial" panose="020B0604020202020204" pitchFamily="34" charset="0"/>
            </a:endParaRPr>
          </a:p>
        </p:txBody>
      </p:sp>
      <p:sp>
        <p:nvSpPr>
          <p:cNvPr id="14" name="Oval 13"/>
          <p:cNvSpPr/>
          <p:nvPr/>
        </p:nvSpPr>
        <p:spPr>
          <a:xfrm>
            <a:off x="6588832" y="4429900"/>
            <a:ext cx="787401" cy="2709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3704366" y="2453496"/>
            <a:ext cx="1947334" cy="592668"/>
          </a:xfrm>
          <a:prstGeom prst="wedgeRoundRectCallout">
            <a:avLst>
              <a:gd name="adj1" fmla="val 97470"/>
              <a:gd name="adj2" fmla="val 210912"/>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Tỷ số diện tích phổi/HC (LHR)</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10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740" y="1954263"/>
            <a:ext cx="3290993" cy="369332"/>
          </a:xfrm>
          <a:prstGeom prst="rect">
            <a:avLst/>
          </a:prstGeom>
        </p:spPr>
        <p:txBody>
          <a:bodyPr wrap="square">
            <a:spAutoFit/>
          </a:bodyPr>
          <a:lstStyle/>
          <a:p>
            <a:pPr marL="285750" indent="-285750">
              <a:buFont typeface="Wingdings" panose="05000000000000000000" pitchFamily="2" charset="2"/>
              <a:buChar char="§"/>
            </a:pPr>
            <a:r>
              <a:rPr lang="en-US" b="1" smtClean="0">
                <a:latin typeface="Arial" panose="020B0604020202020204" pitchFamily="34" charset="0"/>
                <a:cs typeface="Arial" panose="020B0604020202020204" pitchFamily="34" charset="0"/>
              </a:rPr>
              <a:t>Thực hiện trên nền Excel</a:t>
            </a:r>
          </a:p>
        </p:txBody>
      </p:sp>
      <p:sp>
        <p:nvSpPr>
          <p:cNvPr id="2" name="Rectangle 1"/>
          <p:cNvSpPr/>
          <p:nvPr/>
        </p:nvSpPr>
        <p:spPr>
          <a:xfrm>
            <a:off x="586740" y="476935"/>
            <a:ext cx="8303260" cy="646331"/>
          </a:xfrm>
          <a:prstGeom prst="rect">
            <a:avLst/>
          </a:prstGeom>
        </p:spPr>
        <p:txBody>
          <a:bodyPr wrap="square">
            <a:spAutoFit/>
          </a:bodyPr>
          <a:lstStyle/>
          <a:p>
            <a:pPr algn="just"/>
            <a:r>
              <a:rPr lang="en-US" sz="2400" b="1" smtClean="0">
                <a:solidFill>
                  <a:srgbClr val="FF0000"/>
                </a:solidFill>
                <a:latin typeface="Arial" panose="020B0604020202020204" pitchFamily="34" charset="0"/>
                <a:cs typeface="Arial" panose="020B0604020202020204" pitchFamily="34" charset="0"/>
              </a:rPr>
              <a:t>CHƯƠNG TRÌNH SIÊU ÂM SẢN KHOA  </a:t>
            </a:r>
            <a:r>
              <a:rPr lang="en-US" sz="3600" b="1" smtClean="0">
                <a:solidFill>
                  <a:srgbClr val="FF0000"/>
                </a:solidFill>
                <a:latin typeface="Arial" panose="020B0604020202020204" pitchFamily="34" charset="0"/>
                <a:cs typeface="Arial" panose="020B0604020202020204" pitchFamily="34" charset="0"/>
              </a:rPr>
              <a:t>FScanEx</a:t>
            </a:r>
          </a:p>
        </p:txBody>
      </p:sp>
      <p:sp>
        <p:nvSpPr>
          <p:cNvPr id="3" name="Rectangle 2"/>
          <p:cNvSpPr/>
          <p:nvPr/>
        </p:nvSpPr>
        <p:spPr>
          <a:xfrm>
            <a:off x="586740" y="1123266"/>
            <a:ext cx="3595856" cy="369332"/>
          </a:xfrm>
          <a:prstGeom prst="rect">
            <a:avLst/>
          </a:prstGeom>
        </p:spPr>
        <p:txBody>
          <a:bodyPr wrap="none">
            <a:spAutoFit/>
          </a:bodyPr>
          <a:lstStyle/>
          <a:p>
            <a:r>
              <a:rPr lang="en-US" b="1" smtClean="0">
                <a:latin typeface="Arial" panose="020B0604020202020204" pitchFamily="34" charset="0"/>
                <a:cs typeface="Arial" panose="020B0604020202020204" pitchFamily="34" charset="0"/>
              </a:rPr>
              <a:t>DÀNH CHO QUÝ 2 &amp; 3 THAI KỲ</a:t>
            </a:r>
            <a:endParaRPr lang="en-US"/>
          </a:p>
        </p:txBody>
      </p:sp>
      <p:pic>
        <p:nvPicPr>
          <p:cNvPr id="4" name="Picture 3"/>
          <p:cNvPicPr>
            <a:picLocks noChangeAspect="1"/>
          </p:cNvPicPr>
          <p:nvPr/>
        </p:nvPicPr>
        <p:blipFill rotWithShape="1">
          <a:blip r:embed="rId2"/>
          <a:srcRect r="18889"/>
          <a:stretch/>
        </p:blipFill>
        <p:spPr>
          <a:xfrm>
            <a:off x="4359622" y="1595967"/>
            <a:ext cx="7341311" cy="4940300"/>
          </a:xfrm>
          <a:prstGeom prst="rect">
            <a:avLst/>
          </a:prstGeom>
        </p:spPr>
      </p:pic>
      <p:sp>
        <p:nvSpPr>
          <p:cNvPr id="10" name="Rounded Rectangular Callout 9"/>
          <p:cNvSpPr/>
          <p:nvPr/>
        </p:nvSpPr>
        <p:spPr>
          <a:xfrm>
            <a:off x="8157833" y="4066117"/>
            <a:ext cx="1947334" cy="592668"/>
          </a:xfrm>
          <a:prstGeom prst="wedgeRoundRectCallout">
            <a:avLst>
              <a:gd name="adj1" fmla="val 82688"/>
              <a:gd name="adj2" fmla="val -130516"/>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FF0000"/>
                </a:solidFill>
                <a:latin typeface="Arial" panose="020B0604020202020204" pitchFamily="34" charset="0"/>
                <a:cs typeface="Arial" panose="020B0604020202020204" pitchFamily="34" charset="0"/>
              </a:rPr>
              <a:t>Các nút chức năng</a:t>
            </a:r>
          </a:p>
        </p:txBody>
      </p:sp>
      <p:sp>
        <p:nvSpPr>
          <p:cNvPr id="6" name="Rounded Rectangle 5"/>
          <p:cNvSpPr/>
          <p:nvPr/>
        </p:nvSpPr>
        <p:spPr>
          <a:xfrm>
            <a:off x="10253133" y="2743200"/>
            <a:ext cx="1524000" cy="13229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Káº¿t quáº£ hÃ¬nh áº£nh cho logo Exc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258" y="3223154"/>
            <a:ext cx="2116111" cy="203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05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293719" y="843409"/>
            <a:ext cx="213621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pic>
        <p:nvPicPr>
          <p:cNvPr id="7" name="Picture 6"/>
          <p:cNvPicPr>
            <a:picLocks noChangeAspect="1"/>
          </p:cNvPicPr>
          <p:nvPr/>
        </p:nvPicPr>
        <p:blipFill rotWithShape="1">
          <a:blip r:embed="rId2"/>
          <a:srcRect t="1178" r="22291" b="18374"/>
          <a:stretch/>
        </p:blipFill>
        <p:spPr>
          <a:xfrm>
            <a:off x="2576863" y="1300609"/>
            <a:ext cx="9403473" cy="5303390"/>
          </a:xfrm>
          <a:prstGeom prst="rect">
            <a:avLst/>
          </a:prstGeom>
        </p:spPr>
      </p:pic>
      <p:sp>
        <p:nvSpPr>
          <p:cNvPr id="9" name="Rectangle 8"/>
          <p:cNvSpPr/>
          <p:nvPr/>
        </p:nvSpPr>
        <p:spPr>
          <a:xfrm>
            <a:off x="284191" y="1798555"/>
            <a:ext cx="2145742" cy="3016210"/>
          </a:xfrm>
          <a:prstGeom prst="rect">
            <a:avLst/>
          </a:prstGeom>
          <a:solidFill>
            <a:schemeClr val="bg1">
              <a:lumMod val="95000"/>
            </a:schemeClr>
          </a:solidFill>
        </p:spPr>
        <p:txBody>
          <a:bodyPr wrap="square">
            <a:spAutoFit/>
          </a:bodyPr>
          <a:lstStyle/>
          <a:p>
            <a:pPr algn="just">
              <a:spcAft>
                <a:spcPts val="1200"/>
              </a:spcAft>
            </a:pPr>
            <a:r>
              <a:rPr lang="en-US" sz="1600" b="1" smtClean="0">
                <a:solidFill>
                  <a:srgbClr val="FF0000"/>
                </a:solidFill>
                <a:latin typeface="Arial" panose="020B0604020202020204" pitchFamily="34" charset="0"/>
                <a:cs typeface="Arial" panose="020B0604020202020204" pitchFamily="34" charset="0"/>
              </a:rPr>
              <a:t>Các chỉ số đánh giá TIM</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Tham chiếu chiều rộng tâm thất phải và trái với mức </a:t>
            </a:r>
            <a:r>
              <a:rPr lang="en-US" sz="1600" b="1" smtClean="0">
                <a:solidFill>
                  <a:srgbClr val="FF0000"/>
                </a:solidFill>
                <a:latin typeface="Arial" panose="020B0604020202020204" pitchFamily="34" charset="0"/>
                <a:cs typeface="Arial" panose="020B0604020202020204" pitchFamily="34" charset="0"/>
              </a:rPr>
              <a:t>-2SD; Mean; +2SD</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Tự động tính tỷ số RV/LV</a:t>
            </a:r>
            <a:endParaRPr lang="en-US" sz="1600" b="1">
              <a:latin typeface="Arial" panose="020B0604020202020204" pitchFamily="34" charset="0"/>
              <a:cs typeface="Arial" panose="020B0604020202020204" pitchFamily="34" charset="0"/>
            </a:endParaRPr>
          </a:p>
          <a:p>
            <a:pPr marL="742950" lvl="1" indent="-285750" algn="just">
              <a:spcAft>
                <a:spcPts val="1200"/>
              </a:spcAft>
              <a:buFont typeface="Wingdings" panose="05000000000000000000" pitchFamily="2" charset="2"/>
              <a:buChar char="ü"/>
            </a:pPr>
            <a:endParaRPr lang="en-US" sz="1600" b="1" smtClean="0">
              <a:solidFill>
                <a:srgbClr val="FF0000"/>
              </a:solidFill>
              <a:latin typeface="Arial" panose="020B0604020202020204" pitchFamily="34" charset="0"/>
              <a:cs typeface="Arial" panose="020B0604020202020204" pitchFamily="34" charset="0"/>
            </a:endParaRPr>
          </a:p>
        </p:txBody>
      </p:sp>
      <p:sp>
        <p:nvSpPr>
          <p:cNvPr id="10" name="Right Arrow 9"/>
          <p:cNvSpPr/>
          <p:nvPr/>
        </p:nvSpPr>
        <p:spPr>
          <a:xfrm>
            <a:off x="2085600" y="5032326"/>
            <a:ext cx="1867623" cy="40721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23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293719" y="843409"/>
            <a:ext cx="400746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284191" y="1798555"/>
            <a:ext cx="4025342" cy="2923877"/>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Ghi kết quả siêu âm của thai phụ </a:t>
            </a:r>
            <a:endParaRPr lang="en-US" sz="1600" b="1" smtClean="0">
              <a:solidFill>
                <a:srgbClr val="FF0000"/>
              </a:solidFill>
              <a:latin typeface="Arial" panose="020B0604020202020204" pitchFamily="34" charset="0"/>
              <a:cs typeface="Arial" panose="020B0604020202020204" pitchFamily="34" charset="0"/>
            </a:endParaRP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Trong trường hợp thai nhi mắc dị tật bẩm sinh:</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Chọn tên loại dị tật bẩm sinh</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Link với trang Web của FMF để tham khảo (tiếng Việt)</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Tự động xuất hiện từ tiếng Anh để tra cứu thêm tài liệu tiếng Anh về loại dị tật của thai nhi.</a:t>
            </a:r>
            <a:endParaRPr lang="en-US" sz="1600" b="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a:srcRect t="922" r="39653" b="2836"/>
          <a:stretch/>
        </p:blipFill>
        <p:spPr>
          <a:xfrm>
            <a:off x="5192814" y="843409"/>
            <a:ext cx="6789273" cy="5898621"/>
          </a:xfrm>
          <a:prstGeom prst="rect">
            <a:avLst/>
          </a:prstGeom>
        </p:spPr>
      </p:pic>
      <p:sp>
        <p:nvSpPr>
          <p:cNvPr id="10" name="Rounded Rectangular Callout 9"/>
          <p:cNvSpPr/>
          <p:nvPr/>
        </p:nvSpPr>
        <p:spPr>
          <a:xfrm>
            <a:off x="7700433" y="2436563"/>
            <a:ext cx="1947334" cy="592667"/>
          </a:xfrm>
          <a:prstGeom prst="wedgeRoundRectCallout">
            <a:avLst>
              <a:gd name="adj1" fmla="val -127745"/>
              <a:gd name="adj2" fmla="val 285085"/>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Ghi kết quả siêu âm của thai phụ</a:t>
            </a:r>
            <a:endParaRPr lang="en-US" sz="1200" b="1">
              <a:solidFill>
                <a:srgbClr val="FF0000"/>
              </a:solidFill>
              <a:latin typeface="Arial" panose="020B0604020202020204" pitchFamily="34" charset="0"/>
              <a:cs typeface="Arial" panose="020B0604020202020204" pitchFamily="34" charset="0"/>
            </a:endParaRPr>
          </a:p>
        </p:txBody>
      </p:sp>
      <p:sp>
        <p:nvSpPr>
          <p:cNvPr id="11" name="Rounded Rectangular Callout 10"/>
          <p:cNvSpPr/>
          <p:nvPr/>
        </p:nvSpPr>
        <p:spPr>
          <a:xfrm>
            <a:off x="1179614" y="5606751"/>
            <a:ext cx="3316127" cy="804334"/>
          </a:xfrm>
          <a:prstGeom prst="wedgeRoundRectCallout">
            <a:avLst>
              <a:gd name="adj1" fmla="val 108448"/>
              <a:gd name="adj2" fmla="val -120340"/>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Nếu thai nhi mắc dị tật bẩm sinh, bấm vào đầy để lựa chọn loại dị tật, </a:t>
            </a:r>
            <a:r>
              <a:rPr lang="en-US" sz="1200" b="1" smtClean="0">
                <a:solidFill>
                  <a:srgbClr val="FF0000"/>
                </a:solidFill>
                <a:latin typeface="Arial" panose="020B0604020202020204" pitchFamily="34" charset="0"/>
                <a:cs typeface="Arial" panose="020B0604020202020204" pitchFamily="34" charset="0"/>
              </a:rPr>
              <a:t>phần tên tiếng Anh sẽ tự động xuất hiện</a:t>
            </a:r>
            <a:endParaRPr lang="en-US" sz="1200" b="1">
              <a:solidFill>
                <a:srgbClr val="FF0000"/>
              </a:solidFill>
              <a:latin typeface="Arial" panose="020B0604020202020204" pitchFamily="34" charset="0"/>
              <a:cs typeface="Arial" panose="020B0604020202020204" pitchFamily="34" charset="0"/>
            </a:endParaRPr>
          </a:p>
        </p:txBody>
      </p:sp>
      <p:sp>
        <p:nvSpPr>
          <p:cNvPr id="12" name="Rounded Rectangular Callout 11"/>
          <p:cNvSpPr/>
          <p:nvPr/>
        </p:nvSpPr>
        <p:spPr>
          <a:xfrm>
            <a:off x="9647767" y="3292110"/>
            <a:ext cx="1947334" cy="592667"/>
          </a:xfrm>
          <a:prstGeom prst="wedgeRoundRectCallout">
            <a:avLst>
              <a:gd name="adj1" fmla="val -55137"/>
              <a:gd name="adj2" fmla="val 42222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Điền tên của BS siêu âm vào đây</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838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23" r="40139" b="3090"/>
          <a:stretch/>
        </p:blipFill>
        <p:spPr>
          <a:xfrm>
            <a:off x="5164667" y="733565"/>
            <a:ext cx="6917266" cy="6042577"/>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02065" y="733565"/>
            <a:ext cx="400746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284191" y="1798555"/>
            <a:ext cx="4025342" cy="2523768"/>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Trong trường hợp thai nhi mắc dị tật bẩm sinh:</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Bấm vào ô để xuất hiện bản liệt kê các loại dị tật</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Chọn tên loại dị tật bẩm sinh</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Tự động xuất hiện từ tiếng Anh để tra cứu thêm tài liệu tiếng Anh về loại dị tật của thai nhi.</a:t>
            </a:r>
            <a:endParaRPr lang="en-US" sz="1600" b="1">
              <a:solidFill>
                <a:srgbClr val="FF0000"/>
              </a:solidFill>
              <a:latin typeface="Arial" panose="020B0604020202020204" pitchFamily="34" charset="0"/>
              <a:cs typeface="Arial" panose="020B0604020202020204" pitchFamily="34" charset="0"/>
            </a:endParaRPr>
          </a:p>
        </p:txBody>
      </p:sp>
      <p:sp>
        <p:nvSpPr>
          <p:cNvPr id="10" name="Rounded Rectangular Callout 9"/>
          <p:cNvSpPr/>
          <p:nvPr/>
        </p:nvSpPr>
        <p:spPr>
          <a:xfrm>
            <a:off x="7700432" y="2226733"/>
            <a:ext cx="2510367" cy="802497"/>
          </a:xfrm>
          <a:prstGeom prst="wedgeRoundRectCallout">
            <a:avLst>
              <a:gd name="adj1" fmla="val -68392"/>
              <a:gd name="adj2" fmla="val 289757"/>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đây sẽ xuất hiện bản liệt kê các loại dị tật bẩm sinh theo hệ cơ quan </a:t>
            </a:r>
            <a:endParaRPr lang="en-US" sz="1200" b="1">
              <a:solidFill>
                <a:srgbClr val="FF0000"/>
              </a:solidFill>
              <a:latin typeface="Arial" panose="020B0604020202020204" pitchFamily="34" charset="0"/>
              <a:cs typeface="Arial" panose="020B0604020202020204" pitchFamily="34" charset="0"/>
            </a:endParaRPr>
          </a:p>
        </p:txBody>
      </p:sp>
      <p:sp>
        <p:nvSpPr>
          <p:cNvPr id="11" name="Rounded Rectangular Callout 10"/>
          <p:cNvSpPr/>
          <p:nvPr/>
        </p:nvSpPr>
        <p:spPr>
          <a:xfrm>
            <a:off x="1684867" y="5606751"/>
            <a:ext cx="2810874" cy="804334"/>
          </a:xfrm>
          <a:prstGeom prst="wedgeRoundRectCallout">
            <a:avLst>
              <a:gd name="adj1" fmla="val 114048"/>
              <a:gd name="adj2" fmla="val -45604"/>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Bấm vào đầy để lựa chọn loại dị tật, </a:t>
            </a:r>
            <a:r>
              <a:rPr lang="en-US" sz="1200" b="1" smtClean="0">
                <a:solidFill>
                  <a:srgbClr val="FF0000"/>
                </a:solidFill>
                <a:latin typeface="Arial" panose="020B0604020202020204" pitchFamily="34" charset="0"/>
                <a:cs typeface="Arial" panose="020B0604020202020204" pitchFamily="34" charset="0"/>
              </a:rPr>
              <a:t>phần tên tiếng Anh sẽ tự động xuất hiện</a:t>
            </a:r>
            <a:endParaRPr lang="en-US" sz="1200" b="1">
              <a:solidFill>
                <a:srgbClr val="FF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srcRect l="347" t="36005" r="68542" b="41476"/>
          <a:stretch/>
        </p:blipFill>
        <p:spPr>
          <a:xfrm>
            <a:off x="8119533" y="4436534"/>
            <a:ext cx="3793067" cy="1498600"/>
          </a:xfrm>
          <a:prstGeom prst="rect">
            <a:avLst/>
          </a:prstGeom>
        </p:spPr>
      </p:pic>
      <p:sp>
        <p:nvSpPr>
          <p:cNvPr id="4" name="Line Callout 2 3"/>
          <p:cNvSpPr/>
          <p:nvPr/>
        </p:nvSpPr>
        <p:spPr>
          <a:xfrm>
            <a:off x="4944533" y="3996267"/>
            <a:ext cx="2971800" cy="1346200"/>
          </a:xfrm>
          <a:prstGeom prst="borderCallout2">
            <a:avLst>
              <a:gd name="adj1" fmla="val 21266"/>
              <a:gd name="adj2" fmla="val 99359"/>
              <a:gd name="adj3" fmla="val 21266"/>
              <a:gd name="adj4" fmla="val 146296"/>
              <a:gd name="adj5" fmla="val 33254"/>
              <a:gd name="adj6" fmla="val 1462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77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347" t="6997" r="42921" b="2370"/>
          <a:stretch/>
        </p:blipFill>
        <p:spPr>
          <a:xfrm>
            <a:off x="5096044" y="843409"/>
            <a:ext cx="6745747" cy="5882268"/>
          </a:xfrm>
          <a:prstGeom prst="rect">
            <a:avLst/>
          </a:prstGeom>
        </p:spPr>
      </p:pic>
      <p:sp>
        <p:nvSpPr>
          <p:cNvPr id="5" name="Rectangle 4"/>
          <p:cNvSpPr/>
          <p:nvPr/>
        </p:nvSpPr>
        <p:spPr>
          <a:xfrm>
            <a:off x="566838" y="843409"/>
            <a:ext cx="400746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557310" y="1798555"/>
            <a:ext cx="4025342" cy="4647426"/>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Trong trường hợp thai nhi mắc dị tật bẩm sinh:</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Bấm chuột vào ô C80 (có tên loại dị tật)</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Sẽ tự động chuyển sang sheet Birth Defect</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Bấm chuột vào tên dị tật bẩm sinh tương ứng, nếu có Internet, sẽ xuất hiện trang web dị tật bẩm sinh của FMF với loại dị tật bẩm sinh muốn tra cứu (Có thể tùy chọn tiếng Việt hoặc tiếng Anh)</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Có thể xem thêm video siêu âm của loại dị tật này trên trang web của FMF</a:t>
            </a:r>
            <a:endParaRPr lang="en-US" sz="1600" b="1">
              <a:solidFill>
                <a:srgbClr val="FF0000"/>
              </a:solidFill>
              <a:latin typeface="Arial" panose="020B0604020202020204" pitchFamily="34" charset="0"/>
              <a:cs typeface="Arial" panose="020B0604020202020204" pitchFamily="34" charset="0"/>
            </a:endParaRPr>
          </a:p>
        </p:txBody>
      </p:sp>
      <p:sp>
        <p:nvSpPr>
          <p:cNvPr id="8" name="Rounded Rectangular Callout 7"/>
          <p:cNvSpPr/>
          <p:nvPr/>
        </p:nvSpPr>
        <p:spPr>
          <a:xfrm>
            <a:off x="8818032" y="1696954"/>
            <a:ext cx="2510367" cy="802497"/>
          </a:xfrm>
          <a:prstGeom prst="wedgeRoundRectCallout">
            <a:avLst>
              <a:gd name="adj1" fmla="val -109876"/>
              <a:gd name="adj2" fmla="val 206409"/>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đây để chuyển qua sheet  Birth Defects </a:t>
            </a:r>
            <a:endParaRPr lang="en-US" sz="1200" b="1">
              <a:solidFill>
                <a:srgbClr val="FF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6273800" y="4726218"/>
            <a:ext cx="2810874" cy="804334"/>
          </a:xfrm>
          <a:prstGeom prst="wedgeRoundRectCallout">
            <a:avLst>
              <a:gd name="adj1" fmla="val -15473"/>
              <a:gd name="adj2" fmla="val 169133"/>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Sheet Birth Defects</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356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92" y="10633"/>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14" name="Group 13"/>
          <p:cNvGrpSpPr/>
          <p:nvPr/>
        </p:nvGrpSpPr>
        <p:grpSpPr>
          <a:xfrm>
            <a:off x="179829" y="550655"/>
            <a:ext cx="11707373" cy="6150014"/>
            <a:chOff x="179829" y="550655"/>
            <a:chExt cx="11707373" cy="6150014"/>
          </a:xfrm>
        </p:grpSpPr>
        <p:pic>
          <p:nvPicPr>
            <p:cNvPr id="3" name="Picture 2"/>
            <p:cNvPicPr>
              <a:picLocks noChangeAspect="1"/>
            </p:cNvPicPr>
            <p:nvPr/>
          </p:nvPicPr>
          <p:blipFill rotWithShape="1">
            <a:blip r:embed="rId2"/>
            <a:srcRect r="24236" b="3054"/>
            <a:stretch/>
          </p:blipFill>
          <p:spPr>
            <a:xfrm>
              <a:off x="3081868" y="550655"/>
              <a:ext cx="8805334" cy="6150014"/>
            </a:xfrm>
            <a:prstGeom prst="rect">
              <a:avLst/>
            </a:prstGeom>
          </p:spPr>
        </p:pic>
        <p:sp>
          <p:nvSpPr>
            <p:cNvPr id="6" name="Rectangle 5"/>
            <p:cNvSpPr/>
            <p:nvPr/>
          </p:nvSpPr>
          <p:spPr>
            <a:xfrm>
              <a:off x="251751" y="721867"/>
              <a:ext cx="2485403" cy="1077218"/>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4</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lgn="just">
                <a:buFont typeface="Wingdings" panose="05000000000000000000" pitchFamily="2" charset="2"/>
                <a:buChar char="§"/>
                <a:tabLst>
                  <a:tab pos="182563" algn="l"/>
                </a:tabLst>
              </a:pPr>
              <a:r>
                <a:rPr lang="en-US" sz="1600" b="1" smtClean="0">
                  <a:solidFill>
                    <a:schemeClr val="accent6">
                      <a:lumMod val="50000"/>
                    </a:schemeClr>
                  </a:solidFill>
                  <a:latin typeface="Arial" panose="020B0604020202020204" pitchFamily="34" charset="0"/>
                  <a:cs typeface="Arial" panose="020B0604020202020204" pitchFamily="34" charset="0"/>
                </a:rPr>
                <a:t>Link với trang Web của FMF để tư vấn dị tật bẩm sinh thai nhi</a:t>
              </a:r>
            </a:p>
          </p:txBody>
        </p:sp>
        <p:sp>
          <p:nvSpPr>
            <p:cNvPr id="7" name="Rectangle 6"/>
            <p:cNvSpPr/>
            <p:nvPr/>
          </p:nvSpPr>
          <p:spPr>
            <a:xfrm>
              <a:off x="7763933" y="5509365"/>
              <a:ext cx="3454400" cy="338554"/>
            </a:xfrm>
            <a:prstGeom prst="rect">
              <a:avLst/>
            </a:prstGeom>
            <a:solidFill>
              <a:schemeClr val="accent4">
                <a:lumMod val="20000"/>
                <a:lumOff val="80000"/>
              </a:schemeClr>
            </a:solidFill>
          </p:spPr>
          <p:txBody>
            <a:bodyPr wrap="square">
              <a:spAutoFit/>
            </a:bodyPr>
            <a:lstStyle/>
            <a:p>
              <a:pPr algn="ctr"/>
              <a:r>
                <a:rPr lang="en-US" sz="1600" b="1" smtClean="0">
                  <a:solidFill>
                    <a:srgbClr val="FF0000"/>
                  </a:solidFill>
                  <a:latin typeface="Arial" panose="020B0604020202020204" pitchFamily="34" charset="0"/>
                  <a:cs typeface="Arial" panose="020B0604020202020204" pitchFamily="34" charset="0"/>
                </a:rPr>
                <a:t>Biên dịch: Nguyễn Hoàng Long</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9541933" y="4631267"/>
              <a:ext cx="1515534" cy="203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9677400" y="4842933"/>
              <a:ext cx="16933" cy="666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Káº¿t quáº£ hÃ¬nh áº£nh cho Fetal medicine found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51" y="4437489"/>
              <a:ext cx="2599920" cy="12694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9829" y="5749106"/>
              <a:ext cx="2629246" cy="338554"/>
            </a:xfrm>
            <a:prstGeom prst="rect">
              <a:avLst/>
            </a:prstGeom>
          </p:spPr>
          <p:txBody>
            <a:bodyPr wrap="none">
              <a:spAutoFit/>
            </a:bodyPr>
            <a:lstStyle/>
            <a:p>
              <a:r>
                <a:rPr lang="en-US" sz="1600" b="1">
                  <a:solidFill>
                    <a:schemeClr val="accent1">
                      <a:lumMod val="75000"/>
                    </a:schemeClr>
                  </a:solidFill>
                  <a:latin typeface="Arial" panose="020B0604020202020204" pitchFamily="34" charset="0"/>
                  <a:cs typeface="Arial" panose="020B0604020202020204" pitchFamily="34" charset="0"/>
                </a:rPr>
                <a:t>https://fetalmedicine.org/</a:t>
              </a:r>
            </a:p>
          </p:txBody>
        </p:sp>
        <p:pic>
          <p:nvPicPr>
            <p:cNvPr id="12" name="Picture 11"/>
            <p:cNvPicPr>
              <a:picLocks noChangeAspect="1"/>
            </p:cNvPicPr>
            <p:nvPr/>
          </p:nvPicPr>
          <p:blipFill rotWithShape="1">
            <a:blip r:embed="rId4"/>
            <a:srcRect l="80695" t="15307" r="2430" b="2692"/>
            <a:stretch/>
          </p:blipFill>
          <p:spPr>
            <a:xfrm>
              <a:off x="8164188" y="600627"/>
              <a:ext cx="1305275" cy="3435614"/>
            </a:xfrm>
            <a:prstGeom prst="rect">
              <a:avLst/>
            </a:prstGeom>
          </p:spPr>
        </p:pic>
      </p:grpSp>
      <p:sp>
        <p:nvSpPr>
          <p:cNvPr id="17" name="Rounded Rectangular Callout 16"/>
          <p:cNvSpPr/>
          <p:nvPr/>
        </p:nvSpPr>
        <p:spPr>
          <a:xfrm>
            <a:off x="4691212" y="3634992"/>
            <a:ext cx="2510367" cy="802497"/>
          </a:xfrm>
          <a:prstGeom prst="wedgeRoundRectCallout">
            <a:avLst>
              <a:gd name="adj1" fmla="val -44783"/>
              <a:gd name="adj2" fmla="val -172350"/>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FF0000"/>
                </a:solidFill>
                <a:latin typeface="Arial" panose="020B0604020202020204" pitchFamily="34" charset="0"/>
                <a:cs typeface="Arial" panose="020B0604020202020204" pitchFamily="34" charset="0"/>
              </a:rPr>
              <a:t>Click chuột phải vào đường link để truy cập bài viết về dị tậ</a:t>
            </a:r>
            <a:r>
              <a:rPr lang="en-US" sz="1400" b="1">
                <a:solidFill>
                  <a:srgbClr val="FF0000"/>
                </a:solidFill>
                <a:latin typeface="Arial" panose="020B0604020202020204" pitchFamily="34" charset="0"/>
                <a:cs typeface="Arial" panose="020B0604020202020204" pitchFamily="34" charset="0"/>
              </a:rPr>
              <a:t>t </a:t>
            </a:r>
            <a:r>
              <a:rPr lang="en-US" sz="1200" b="1">
                <a:solidFill>
                  <a:srgbClr val="FF0000"/>
                </a:solidFill>
                <a:latin typeface="Arial" panose="020B0604020202020204" pitchFamily="34" charset="0"/>
                <a:cs typeface="Arial" panose="020B0604020202020204" pitchFamily="34" charset="0"/>
              </a:rPr>
              <a:t>muốn tham </a:t>
            </a:r>
            <a:r>
              <a:rPr lang="en-US" sz="1200" b="1" smtClean="0">
                <a:solidFill>
                  <a:srgbClr val="FF0000"/>
                </a:solidFill>
                <a:latin typeface="Arial" panose="020B0604020202020204" pitchFamily="34" charset="0"/>
                <a:cs typeface="Arial" panose="020B0604020202020204" pitchFamily="34" charset="0"/>
              </a:rPr>
              <a:t>khảo </a:t>
            </a:r>
            <a:endParaRPr lang="en-US" sz="1200" b="1">
              <a:solidFill>
                <a:srgbClr val="FF0000"/>
              </a:solidFill>
              <a:latin typeface="Arial" panose="020B0604020202020204" pitchFamily="34" charset="0"/>
              <a:cs typeface="Arial" panose="020B0604020202020204" pitchFamily="34" charset="0"/>
            </a:endParaRPr>
          </a:p>
        </p:txBody>
      </p:sp>
      <p:sp>
        <p:nvSpPr>
          <p:cNvPr id="42" name="Rounded Rectangular Callout 41"/>
          <p:cNvSpPr/>
          <p:nvPr/>
        </p:nvSpPr>
        <p:spPr>
          <a:xfrm>
            <a:off x="6229347" y="4711138"/>
            <a:ext cx="2510367" cy="401249"/>
          </a:xfrm>
          <a:prstGeom prst="wedgeRoundRectCallout">
            <a:avLst>
              <a:gd name="adj1" fmla="val 41557"/>
              <a:gd name="adj2" fmla="val -307394"/>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33CC"/>
                </a:solidFill>
                <a:latin typeface="Arial" panose="020B0604020202020204" pitchFamily="34" charset="0"/>
                <a:cs typeface="Arial" panose="020B0604020202020204" pitchFamily="34" charset="0"/>
              </a:rPr>
              <a:t>Chuyển đổi sang tiếng </a:t>
            </a:r>
            <a:r>
              <a:rPr lang="en-US" sz="1200" b="1" smtClean="0">
                <a:solidFill>
                  <a:srgbClr val="0033CC"/>
                </a:solidFill>
                <a:latin typeface="Arial" panose="020B0604020202020204" pitchFamily="34" charset="0"/>
                <a:cs typeface="Arial" panose="020B0604020202020204" pitchFamily="34" charset="0"/>
              </a:rPr>
              <a:t>Việt</a:t>
            </a:r>
            <a:r>
              <a:rPr lang="en-US" sz="1200" b="1" smtClean="0">
                <a:solidFill>
                  <a:srgbClr val="FF0000"/>
                </a:solidFill>
                <a:latin typeface="Arial" panose="020B0604020202020204" pitchFamily="34" charset="0"/>
                <a:cs typeface="Arial" panose="020B0604020202020204" pitchFamily="34" charset="0"/>
              </a:rPr>
              <a:t> </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73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85801" y="843407"/>
            <a:ext cx="10806878" cy="5853725"/>
          </a:xfrm>
          <a:prstGeom prst="rect">
            <a:avLst/>
          </a:prstGeom>
        </p:spPr>
      </p:pic>
      <p:sp>
        <p:nvSpPr>
          <p:cNvPr id="8" name="Oval 7"/>
          <p:cNvSpPr/>
          <p:nvPr/>
        </p:nvSpPr>
        <p:spPr>
          <a:xfrm>
            <a:off x="1652765" y="1002736"/>
            <a:ext cx="1065035" cy="2709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276346" y="1636859"/>
            <a:ext cx="2259921" cy="471341"/>
          </a:xfrm>
          <a:prstGeom prst="wedgeRoundRectCallout">
            <a:avLst>
              <a:gd name="adj1" fmla="val -117839"/>
              <a:gd name="adj2" fmla="val -129239"/>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lumMod val="75000"/>
                  </a:schemeClr>
                </a:solidFill>
                <a:latin typeface="Arial" panose="020B0604020202020204" pitchFamily="34" charset="0"/>
                <a:cs typeface="Arial" panose="020B0604020202020204" pitchFamily="34" charset="0"/>
              </a:rPr>
              <a:t>https://fetalmedicine.org/</a:t>
            </a:r>
          </a:p>
        </p:txBody>
      </p:sp>
      <p:sp>
        <p:nvSpPr>
          <p:cNvPr id="10" name="Rounded Rectangular Callout 9"/>
          <p:cNvSpPr/>
          <p:nvPr/>
        </p:nvSpPr>
        <p:spPr>
          <a:xfrm>
            <a:off x="6771213" y="937577"/>
            <a:ext cx="2510367" cy="401249"/>
          </a:xfrm>
          <a:prstGeom prst="wedgeRoundRectCallout">
            <a:avLst>
              <a:gd name="adj1" fmla="val 61455"/>
              <a:gd name="adj2" fmla="val 152603"/>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33CC"/>
                </a:solidFill>
                <a:latin typeface="Arial" panose="020B0604020202020204" pitchFamily="34" charset="0"/>
                <a:cs typeface="Arial" panose="020B0604020202020204" pitchFamily="34" charset="0"/>
              </a:rPr>
              <a:t>Chuyển đổi sang tiếng </a:t>
            </a:r>
            <a:r>
              <a:rPr lang="en-US" sz="1200" b="1" smtClean="0">
                <a:solidFill>
                  <a:srgbClr val="0033CC"/>
                </a:solidFill>
                <a:latin typeface="Arial" panose="020B0604020202020204" pitchFamily="34" charset="0"/>
                <a:cs typeface="Arial" panose="020B0604020202020204" pitchFamily="34" charset="0"/>
              </a:rPr>
              <a:t>Việt</a:t>
            </a:r>
            <a:r>
              <a:rPr lang="en-US" sz="1200" b="1" smtClean="0">
                <a:solidFill>
                  <a:srgbClr val="FF0000"/>
                </a:solidFill>
                <a:latin typeface="Arial" panose="020B0604020202020204" pitchFamily="34" charset="0"/>
                <a:cs typeface="Arial" panose="020B0604020202020204" pitchFamily="34" charset="0"/>
              </a:rPr>
              <a:t> </a:t>
            </a:r>
            <a:endParaRPr lang="en-US" sz="1200" b="1">
              <a:solidFill>
                <a:srgbClr val="FF0000"/>
              </a:solidFill>
              <a:latin typeface="Arial" panose="020B0604020202020204" pitchFamily="34" charset="0"/>
              <a:cs typeface="Arial" panose="020B0604020202020204" pitchFamily="34" charset="0"/>
            </a:endParaRPr>
          </a:p>
        </p:txBody>
      </p:sp>
      <p:sp>
        <p:nvSpPr>
          <p:cNvPr id="11" name="Rounded Rectangular Callout 10"/>
          <p:cNvSpPr/>
          <p:nvPr/>
        </p:nvSpPr>
        <p:spPr>
          <a:xfrm>
            <a:off x="9057213" y="2195674"/>
            <a:ext cx="2259921" cy="471341"/>
          </a:xfrm>
          <a:prstGeom prst="wedgeRoundRectCallout">
            <a:avLst>
              <a:gd name="adj1" fmla="val 9165"/>
              <a:gd name="adj2" fmla="val 239001"/>
              <a:gd name="adj3" fmla="val 16667"/>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Xem hình ảnh siêu âm</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273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r="10417" b="1932"/>
          <a:stretch/>
        </p:blipFill>
        <p:spPr>
          <a:xfrm>
            <a:off x="3452719" y="1557867"/>
            <a:ext cx="8629214" cy="5156200"/>
          </a:xfrm>
          <a:prstGeom prst="rect">
            <a:avLst/>
          </a:prstGeom>
        </p:spPr>
      </p:pic>
      <p:sp>
        <p:nvSpPr>
          <p:cNvPr id="7" name="Rectangle 6"/>
          <p:cNvSpPr/>
          <p:nvPr/>
        </p:nvSpPr>
        <p:spPr>
          <a:xfrm>
            <a:off x="143505" y="776810"/>
            <a:ext cx="29976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8466666" y="3634992"/>
            <a:ext cx="1583267" cy="437475"/>
          </a:xfrm>
          <a:prstGeom prst="wedgeRoundRectCallout">
            <a:avLst>
              <a:gd name="adj1" fmla="val 81639"/>
              <a:gd name="adj2" fmla="val -27386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1. Bấm vào đây để chuẩn bị in</a:t>
            </a:r>
            <a:endParaRPr lang="en-US" sz="1200" b="1">
              <a:solidFill>
                <a:srgbClr val="FF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1642319" y="2839125"/>
            <a:ext cx="1583267" cy="437475"/>
          </a:xfrm>
          <a:prstGeom prst="wedgeRoundRectCallout">
            <a:avLst>
              <a:gd name="adj1" fmla="val 76826"/>
              <a:gd name="adj2" fmla="val -279674"/>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2. Bấm vào đây để chọn “Print”</a:t>
            </a:r>
            <a:endParaRPr lang="en-US" sz="1200" b="1">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20539" y="3534221"/>
            <a:ext cx="3020594" cy="738664"/>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In kết quả</a:t>
            </a:r>
            <a:endParaRPr lang="en-US" sz="1600" b="1">
              <a:latin typeface="Arial" panose="020B0604020202020204" pitchFamily="34" charset="0"/>
              <a:cs typeface="Arial" panose="020B0604020202020204" pitchFamily="34" charset="0"/>
            </a:endParaRPr>
          </a:p>
          <a:p>
            <a:pPr marL="742950" lvl="1" indent="-285750" algn="just">
              <a:spcAft>
                <a:spcPts val="1200"/>
              </a:spcAft>
              <a:buFont typeface="Wingdings" panose="05000000000000000000" pitchFamily="2" charset="2"/>
              <a:buChar char="ü"/>
            </a:pPr>
            <a:endParaRPr lang="en-US" sz="1600" b="1"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196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805958" y="818010"/>
            <a:ext cx="10463176" cy="5700088"/>
          </a:xfrm>
          <a:prstGeom prst="rect">
            <a:avLst/>
          </a:prstGeom>
        </p:spPr>
      </p:pic>
      <p:sp>
        <p:nvSpPr>
          <p:cNvPr id="5" name="Oval 4"/>
          <p:cNvSpPr/>
          <p:nvPr/>
        </p:nvSpPr>
        <p:spPr>
          <a:xfrm>
            <a:off x="1585032" y="2425136"/>
            <a:ext cx="2174168" cy="555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85032" y="4694202"/>
            <a:ext cx="2174168" cy="555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3759200" y="3449316"/>
            <a:ext cx="1583267" cy="437475"/>
          </a:xfrm>
          <a:prstGeom prst="wedgeRoundRectCallout">
            <a:avLst>
              <a:gd name="adj1" fmla="val -92158"/>
              <a:gd name="adj2" fmla="val -213872"/>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1. Chọn máy in</a:t>
            </a:r>
            <a:endParaRPr lang="en-US" sz="1200" b="1">
              <a:solidFill>
                <a:srgbClr val="FF0000"/>
              </a:solidFill>
              <a:latin typeface="Arial" panose="020B0604020202020204" pitchFamily="34" charset="0"/>
              <a:cs typeface="Arial" panose="020B0604020202020204" pitchFamily="34" charset="0"/>
            </a:endParaRPr>
          </a:p>
        </p:txBody>
      </p:sp>
      <p:sp>
        <p:nvSpPr>
          <p:cNvPr id="10" name="Rounded Rectangular Callout 9"/>
          <p:cNvSpPr/>
          <p:nvPr/>
        </p:nvSpPr>
        <p:spPr>
          <a:xfrm>
            <a:off x="4106332" y="5398330"/>
            <a:ext cx="1583267" cy="773869"/>
          </a:xfrm>
          <a:prstGeom prst="wedgeRoundRectCallout">
            <a:avLst>
              <a:gd name="adj1" fmla="val -115687"/>
              <a:gd name="adj2" fmla="val -110904"/>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2. Chọn chế đô:</a:t>
            </a:r>
          </a:p>
          <a:p>
            <a:pPr algn="ctr"/>
            <a:r>
              <a:rPr lang="en-US" sz="1200" b="1" smtClean="0">
                <a:solidFill>
                  <a:schemeClr val="tx1"/>
                </a:solidFill>
                <a:latin typeface="Arial" panose="020B0604020202020204" pitchFamily="34" charset="0"/>
                <a:cs typeface="Arial" panose="020B0604020202020204" pitchFamily="34" charset="0"/>
              </a:rPr>
              <a:t>“Fit Sheet on One Page”</a:t>
            </a:r>
            <a:endParaRPr lang="en-US" sz="1200" b="1">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9330266" y="1595116"/>
            <a:ext cx="1583267" cy="437475"/>
          </a:xfrm>
          <a:prstGeom prst="wedgeRoundRectCallout">
            <a:avLst>
              <a:gd name="adj1" fmla="val -80394"/>
              <a:gd name="adj2" fmla="val 415117"/>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Hiển thị trang in</a:t>
            </a:r>
            <a:endParaRPr lang="en-US" sz="1200" b="1">
              <a:solidFill>
                <a:srgbClr val="0033CC"/>
              </a:solidFill>
              <a:latin typeface="Arial" panose="020B0604020202020204" pitchFamily="34" charset="0"/>
              <a:cs typeface="Arial" panose="020B0604020202020204" pitchFamily="34" charset="0"/>
            </a:endParaRPr>
          </a:p>
        </p:txBody>
      </p:sp>
      <p:sp>
        <p:nvSpPr>
          <p:cNvPr id="14" name="Rounded Rectangular Callout 13"/>
          <p:cNvSpPr/>
          <p:nvPr/>
        </p:nvSpPr>
        <p:spPr>
          <a:xfrm>
            <a:off x="4232620" y="1049578"/>
            <a:ext cx="1583267" cy="437475"/>
          </a:xfrm>
          <a:prstGeom prst="wedgeRoundRectCallout">
            <a:avLst>
              <a:gd name="adj1" fmla="val -167560"/>
              <a:gd name="adj2" fmla="val 151910"/>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3. Bấm để in</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429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r="10417" b="1932"/>
          <a:stretch/>
        </p:blipFill>
        <p:spPr>
          <a:xfrm>
            <a:off x="3452718" y="1531731"/>
            <a:ext cx="8629214" cy="5156200"/>
          </a:xfrm>
          <a:prstGeom prst="rect">
            <a:avLst/>
          </a:prstGeom>
        </p:spPr>
      </p:pic>
      <p:sp>
        <p:nvSpPr>
          <p:cNvPr id="8" name="Rectangle 7"/>
          <p:cNvSpPr/>
          <p:nvPr/>
        </p:nvSpPr>
        <p:spPr>
          <a:xfrm>
            <a:off x="143505" y="776810"/>
            <a:ext cx="29976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9" name="Rounded Rectangular Callout 8"/>
          <p:cNvSpPr/>
          <p:nvPr/>
        </p:nvSpPr>
        <p:spPr>
          <a:xfrm>
            <a:off x="8466666" y="3634992"/>
            <a:ext cx="1583267" cy="437475"/>
          </a:xfrm>
          <a:prstGeom prst="wedgeRoundRectCallout">
            <a:avLst>
              <a:gd name="adj1" fmla="val 89660"/>
              <a:gd name="adj2" fmla="val -225485"/>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đây để LƯU</a:t>
            </a:r>
            <a:endParaRPr lang="en-US" sz="1200" b="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43505" y="1605687"/>
            <a:ext cx="3020594" cy="2277547"/>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Lưu kết quả dạng pdf</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File lưu được tự động đặt tên với tên và mã số của thai phụ</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Lưu trong thư mục có file FscanEx-S </a:t>
            </a:r>
            <a:endParaRPr lang="en-US" sz="1600" b="1">
              <a:latin typeface="Arial" panose="020B0604020202020204" pitchFamily="34" charset="0"/>
              <a:cs typeface="Arial" panose="020B0604020202020204" pitchFamily="34" charset="0"/>
            </a:endParaRPr>
          </a:p>
          <a:p>
            <a:pPr marL="742950" lvl="1" indent="-285750" algn="just">
              <a:spcAft>
                <a:spcPts val="1200"/>
              </a:spcAft>
              <a:buFont typeface="Wingdings" panose="05000000000000000000" pitchFamily="2" charset="2"/>
              <a:buChar char="ü"/>
            </a:pPr>
            <a:endParaRPr lang="en-US" sz="1600" b="1"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573433" y="4463104"/>
            <a:ext cx="3733800" cy="1466850"/>
          </a:xfrm>
          <a:prstGeom prst="rect">
            <a:avLst/>
          </a:prstGeom>
        </p:spPr>
      </p:pic>
      <p:sp>
        <p:nvSpPr>
          <p:cNvPr id="12" name="Oval 11"/>
          <p:cNvSpPr/>
          <p:nvPr/>
        </p:nvSpPr>
        <p:spPr>
          <a:xfrm>
            <a:off x="8962849" y="5049806"/>
            <a:ext cx="2174168" cy="3773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34666" y="3569954"/>
            <a:ext cx="618067" cy="326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34665" y="3946777"/>
            <a:ext cx="1138768" cy="326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3795618" y="4612331"/>
            <a:ext cx="1583267" cy="1317623"/>
          </a:xfrm>
          <a:prstGeom prst="wedgeRoundRectCallout">
            <a:avLst>
              <a:gd name="adj1" fmla="val 287521"/>
              <a:gd name="adj2" fmla="val -451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Thông báo đã tự động lưu dạng </a:t>
            </a:r>
            <a:r>
              <a:rPr lang="en-US" sz="1200" b="1" smtClean="0">
                <a:solidFill>
                  <a:srgbClr val="0033CC"/>
                </a:solidFill>
                <a:latin typeface="Arial" panose="020B0604020202020204" pitchFamily="34" charset="0"/>
                <a:cs typeface="Arial" panose="020B0604020202020204" pitchFamily="34" charset="0"/>
              </a:rPr>
              <a:t>pdf </a:t>
            </a:r>
            <a:r>
              <a:rPr lang="en-US" sz="1200" b="1" smtClean="0">
                <a:solidFill>
                  <a:srgbClr val="FF0000"/>
                </a:solidFill>
                <a:latin typeface="Arial" panose="020B0604020202020204" pitchFamily="34" charset="0"/>
                <a:cs typeface="Arial" panose="020B0604020202020204" pitchFamily="34" charset="0"/>
              </a:rPr>
              <a:t>với  t</a:t>
            </a:r>
            <a:r>
              <a:rPr lang="en-US" sz="1200" b="1" smtClean="0">
                <a:solidFill>
                  <a:srgbClr val="0033CC"/>
                </a:solidFill>
                <a:latin typeface="Arial" panose="020B0604020202020204" pitchFamily="34" charset="0"/>
                <a:cs typeface="Arial" panose="020B0604020202020204" pitchFamily="34" charset="0"/>
              </a:rPr>
              <a:t>ên file lưu là tên và mã số của thai phụ</a:t>
            </a:r>
            <a:endParaRPr lang="en-US" sz="1200" b="1">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340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191" y="843409"/>
            <a:ext cx="2047156" cy="523220"/>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200" i="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33194" t="9432" r="33056"/>
          <a:stretch/>
        </p:blipFill>
        <p:spPr>
          <a:xfrm>
            <a:off x="6646334" y="677333"/>
            <a:ext cx="4114800" cy="593513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3505" y="776810"/>
            <a:ext cx="40644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7" name="Rectangle 6"/>
          <p:cNvSpPr/>
          <p:nvPr/>
        </p:nvSpPr>
        <p:spPr>
          <a:xfrm>
            <a:off x="143504" y="1605687"/>
            <a:ext cx="4095567" cy="1785104"/>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Lưu kết quả dạng pdf</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File lưu được tự động đặt tên với tên và mã số của thai phụ</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Lưu trong thư mục có file FscanEx-S </a:t>
            </a:r>
          </a:p>
          <a:p>
            <a:pPr marL="742950" lvl="1" indent="-285750" algn="just">
              <a:spcAft>
                <a:spcPts val="1200"/>
              </a:spcAft>
              <a:buFont typeface="Wingdings" panose="05000000000000000000" pitchFamily="2" charset="2"/>
              <a:buChar char="ü"/>
            </a:pPr>
            <a:endParaRPr lang="en-US" sz="1600" b="1"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29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92" y="88990"/>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67" name="Group 66"/>
          <p:cNvGrpSpPr/>
          <p:nvPr/>
        </p:nvGrpSpPr>
        <p:grpSpPr>
          <a:xfrm>
            <a:off x="291664" y="681082"/>
            <a:ext cx="11658674" cy="6050941"/>
            <a:chOff x="291664" y="681082"/>
            <a:chExt cx="11658674" cy="6050941"/>
          </a:xfrm>
        </p:grpSpPr>
        <p:pic>
          <p:nvPicPr>
            <p:cNvPr id="4" name="Picture 3"/>
            <p:cNvPicPr>
              <a:picLocks noChangeAspect="1"/>
            </p:cNvPicPr>
            <p:nvPr/>
          </p:nvPicPr>
          <p:blipFill rotWithShape="1">
            <a:blip r:embed="rId2"/>
            <a:srcRect r="18889" b="2340"/>
            <a:stretch/>
          </p:blipFill>
          <p:spPr>
            <a:xfrm>
              <a:off x="2743200" y="681082"/>
              <a:ext cx="9207138" cy="6050941"/>
            </a:xfrm>
            <a:prstGeom prst="rect">
              <a:avLst/>
            </a:prstGeom>
          </p:spPr>
        </p:pic>
        <p:sp>
          <p:nvSpPr>
            <p:cNvPr id="26" name="Rectangle 25"/>
            <p:cNvSpPr/>
            <p:nvPr/>
          </p:nvSpPr>
          <p:spPr>
            <a:xfrm>
              <a:off x="291664" y="5332282"/>
              <a:ext cx="2047156" cy="523220"/>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200" i="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27" name="Rectangle 26"/>
            <p:cNvSpPr/>
            <p:nvPr/>
          </p:nvSpPr>
          <p:spPr>
            <a:xfrm>
              <a:off x="291664" y="4302985"/>
              <a:ext cx="2047156" cy="892552"/>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2</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Cân nặng Siemer</a:t>
              </a: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Cân nặng Hadlock 4</a:t>
              </a: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Theo dõi TRAP</a:t>
              </a:r>
            </a:p>
          </p:txBody>
        </p:sp>
        <p:sp>
          <p:nvSpPr>
            <p:cNvPr id="28" name="Rectangle 27"/>
            <p:cNvSpPr/>
            <p:nvPr/>
          </p:nvSpPr>
          <p:spPr>
            <a:xfrm>
              <a:off x="294162" y="3602787"/>
              <a:ext cx="2047156" cy="523220"/>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3</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Nguồn dữ liệu</a:t>
              </a:r>
            </a:p>
          </p:txBody>
        </p:sp>
        <p:sp>
          <p:nvSpPr>
            <p:cNvPr id="29" name="Rectangle 28"/>
            <p:cNvSpPr/>
            <p:nvPr/>
          </p:nvSpPr>
          <p:spPr>
            <a:xfrm>
              <a:off x="291664" y="2533257"/>
              <a:ext cx="2047156" cy="892552"/>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4</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Link với trang Web của FMF để tư vấn dị tật bẩm sinh thai nhi</a:t>
              </a:r>
            </a:p>
          </p:txBody>
        </p:sp>
        <p:sp>
          <p:nvSpPr>
            <p:cNvPr id="30" name="Rectangle 29"/>
            <p:cNvSpPr/>
            <p:nvPr/>
          </p:nvSpPr>
          <p:spPr>
            <a:xfrm>
              <a:off x="291664" y="1487518"/>
              <a:ext cx="2047156" cy="892552"/>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5</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Các trang web hay trong siêu âm thai để tham khảo</a:t>
              </a:r>
            </a:p>
          </p:txBody>
        </p:sp>
        <p:sp>
          <p:nvSpPr>
            <p:cNvPr id="31" name="Rectangle 30"/>
            <p:cNvSpPr/>
            <p:nvPr/>
          </p:nvSpPr>
          <p:spPr>
            <a:xfrm>
              <a:off x="291664" y="787320"/>
              <a:ext cx="2047156" cy="523220"/>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6</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200" i="1" smtClean="0">
                  <a:solidFill>
                    <a:schemeClr val="accent6">
                      <a:lumMod val="50000"/>
                    </a:schemeClr>
                  </a:solidFill>
                  <a:latin typeface="Arial" panose="020B0604020202020204" pitchFamily="34" charset="0"/>
                  <a:cs typeface="Arial" panose="020B0604020202020204" pitchFamily="34" charset="0"/>
                </a:rPr>
                <a:t>Hướng dẫn sử dụng</a:t>
              </a:r>
            </a:p>
          </p:txBody>
        </p:sp>
        <p:cxnSp>
          <p:nvCxnSpPr>
            <p:cNvPr id="36" name="Straight Connector 35"/>
            <p:cNvCxnSpPr>
              <a:stCxn id="31" idx="3"/>
            </p:cNvCxnSpPr>
            <p:nvPr/>
          </p:nvCxnSpPr>
          <p:spPr>
            <a:xfrm>
              <a:off x="2338820" y="1048930"/>
              <a:ext cx="3522049" cy="222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852160" y="1062446"/>
              <a:ext cx="21127" cy="540228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30111" y="1963522"/>
              <a:ext cx="3117669" cy="8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447780" y="1963522"/>
              <a:ext cx="0" cy="45099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321402" y="2987040"/>
              <a:ext cx="2686026" cy="40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02054" y="2987040"/>
              <a:ext cx="2954" cy="35304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38820" y="3879592"/>
              <a:ext cx="213615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462501" y="3888977"/>
              <a:ext cx="12474" cy="2646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21402" y="4749261"/>
              <a:ext cx="168454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984815" y="4749261"/>
              <a:ext cx="11162" cy="180077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21402" y="5588273"/>
              <a:ext cx="119686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537583" y="5592122"/>
              <a:ext cx="5581" cy="95427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6297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62599" r="10418" b="31562"/>
          <a:stretch/>
        </p:blipFill>
        <p:spPr>
          <a:xfrm>
            <a:off x="8716541" y="1959107"/>
            <a:ext cx="3085778" cy="4271843"/>
          </a:xfrm>
          <a:prstGeom prst="rect">
            <a:avLst/>
          </a:prstGeom>
        </p:spPr>
      </p:pic>
      <p:sp>
        <p:nvSpPr>
          <p:cNvPr id="7" name="Rectangle 6"/>
          <p:cNvSpPr/>
          <p:nvPr/>
        </p:nvSpPr>
        <p:spPr>
          <a:xfrm>
            <a:off x="8703304" y="202625"/>
            <a:ext cx="3099015"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7509933" y="4401225"/>
            <a:ext cx="1583267" cy="920075"/>
          </a:xfrm>
          <a:prstGeom prst="wedgeRoundRectCallout">
            <a:avLst>
              <a:gd name="adj1" fmla="val 162923"/>
              <a:gd name="adj2" fmla="val -50032"/>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đây để MỞ toàn bộ kết quả mở rộng</a:t>
            </a:r>
            <a:endParaRPr lang="en-US" sz="12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32361" t="9302" r="32361" b="388"/>
          <a:stretch/>
        </p:blipFill>
        <p:spPr>
          <a:xfrm>
            <a:off x="1075266" y="787400"/>
            <a:ext cx="4301067" cy="59182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193800" y="4555067"/>
            <a:ext cx="3200400" cy="1481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4809067" y="2057401"/>
            <a:ext cx="2590800" cy="931924"/>
          </a:xfrm>
          <a:prstGeom prst="wedgeRoundRectCallout">
            <a:avLst>
              <a:gd name="adj1" fmla="val -69283"/>
              <a:gd name="adj2" fmla="val 236140"/>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33CC"/>
                </a:solidFill>
                <a:latin typeface="Arial" panose="020B0604020202020204" pitchFamily="34" charset="0"/>
                <a:cs typeface="Arial" panose="020B0604020202020204" pitchFamily="34" charset="0"/>
              </a:rPr>
              <a:t>Hiển thị trang 3 phần:</a:t>
            </a:r>
          </a:p>
          <a:p>
            <a:pPr marL="228600" indent="-228600">
              <a:buAutoNum type="arabicPeriod"/>
            </a:pPr>
            <a:r>
              <a:rPr lang="en-US" sz="1200" b="1" smtClean="0">
                <a:solidFill>
                  <a:srgbClr val="0033CC"/>
                </a:solidFill>
                <a:latin typeface="Arial" panose="020B0604020202020204" pitchFamily="34" charset="0"/>
                <a:cs typeface="Arial" panose="020B0604020202020204" pitchFamily="34" charset="0"/>
              </a:rPr>
              <a:t>Chỉ số bổ sung</a:t>
            </a:r>
          </a:p>
          <a:p>
            <a:pPr marL="228600" indent="-228600">
              <a:buAutoNum type="arabicPeriod"/>
            </a:pPr>
            <a:r>
              <a:rPr lang="en-US" sz="1200" b="1" smtClean="0">
                <a:solidFill>
                  <a:srgbClr val="0033CC"/>
                </a:solidFill>
                <a:latin typeface="Arial" panose="020B0604020202020204" pitchFamily="34" charset="0"/>
                <a:cs typeface="Arial" panose="020B0604020202020204" pitchFamily="34" charset="0"/>
              </a:rPr>
              <a:t>Ngực</a:t>
            </a:r>
          </a:p>
          <a:p>
            <a:pPr marL="228600" indent="-228600">
              <a:buAutoNum type="arabicPeriod"/>
            </a:pPr>
            <a:r>
              <a:rPr lang="en-US" sz="1200" b="1" smtClean="0">
                <a:solidFill>
                  <a:srgbClr val="0033CC"/>
                </a:solidFill>
                <a:latin typeface="Arial" panose="020B0604020202020204" pitchFamily="34" charset="0"/>
                <a:cs typeface="Arial" panose="020B0604020202020204" pitchFamily="34" charset="0"/>
              </a:rPr>
              <a:t>Tim</a:t>
            </a:r>
            <a:endParaRPr lang="en-US" sz="1200" b="1">
              <a:solidFill>
                <a:srgbClr val="0033CC"/>
              </a:solidFill>
              <a:latin typeface="Arial" panose="020B0604020202020204" pitchFamily="34" charset="0"/>
              <a:cs typeface="Arial" panose="020B0604020202020204" pitchFamily="34" charset="0"/>
            </a:endParaRPr>
          </a:p>
        </p:txBody>
      </p:sp>
      <p:sp>
        <p:nvSpPr>
          <p:cNvPr id="12" name="Rectangle 11"/>
          <p:cNvSpPr/>
          <p:nvPr/>
        </p:nvSpPr>
        <p:spPr>
          <a:xfrm>
            <a:off x="8703305" y="880246"/>
            <a:ext cx="3099015" cy="584775"/>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Sử dụng các nút chức năng</a:t>
            </a:r>
          </a:p>
        </p:txBody>
      </p:sp>
    </p:spTree>
    <p:extLst>
      <p:ext uri="{BB962C8B-B14F-4D97-AF65-F5344CB8AC3E}">
        <p14:creationId xmlns:p14="http://schemas.microsoft.com/office/powerpoint/2010/main" val="1644296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013" t="9432" r="31736"/>
          <a:stretch/>
        </p:blipFill>
        <p:spPr>
          <a:xfrm>
            <a:off x="822607" y="728133"/>
            <a:ext cx="4419600" cy="593513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62599" r="10418" b="31562"/>
          <a:stretch/>
        </p:blipFill>
        <p:spPr>
          <a:xfrm>
            <a:off x="8716541" y="1959107"/>
            <a:ext cx="3085778" cy="4271843"/>
          </a:xfrm>
          <a:prstGeom prst="rect">
            <a:avLst/>
          </a:prstGeom>
        </p:spPr>
      </p:pic>
      <p:sp>
        <p:nvSpPr>
          <p:cNvPr id="7" name="Rectangle 6"/>
          <p:cNvSpPr/>
          <p:nvPr/>
        </p:nvSpPr>
        <p:spPr>
          <a:xfrm>
            <a:off x="8703304" y="202625"/>
            <a:ext cx="3099015"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7509933" y="4401225"/>
            <a:ext cx="1583267" cy="920075"/>
          </a:xfrm>
          <a:prstGeom prst="wedgeRoundRectCallout">
            <a:avLst>
              <a:gd name="adj1" fmla="val 164527"/>
              <a:gd name="adj2" fmla="val -176101"/>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đây để ẨN toàn bộ kết quả mở rộng</a:t>
            </a:r>
            <a:endParaRPr lang="en-US" sz="1200" b="1">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193799" y="5571066"/>
            <a:ext cx="3615267" cy="592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4809067" y="2057401"/>
            <a:ext cx="2590800" cy="931924"/>
          </a:xfrm>
          <a:prstGeom prst="wedgeRoundRectCallout">
            <a:avLst>
              <a:gd name="adj1" fmla="val -67649"/>
              <a:gd name="adj2" fmla="val 324266"/>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33CC"/>
                </a:solidFill>
                <a:latin typeface="Arial" panose="020B0604020202020204" pitchFamily="34" charset="0"/>
                <a:cs typeface="Arial" panose="020B0604020202020204" pitchFamily="34" charset="0"/>
              </a:rPr>
              <a:t>ẨN toàn bộ 3 phần:</a:t>
            </a:r>
          </a:p>
          <a:p>
            <a:pPr marL="228600" indent="-228600">
              <a:buAutoNum type="arabicPeriod"/>
            </a:pPr>
            <a:r>
              <a:rPr lang="en-US" sz="1200" b="1" smtClean="0">
                <a:solidFill>
                  <a:srgbClr val="0033CC"/>
                </a:solidFill>
                <a:latin typeface="Arial" panose="020B0604020202020204" pitchFamily="34" charset="0"/>
                <a:cs typeface="Arial" panose="020B0604020202020204" pitchFamily="34" charset="0"/>
              </a:rPr>
              <a:t>Chỉ số bổ sung</a:t>
            </a:r>
          </a:p>
          <a:p>
            <a:pPr marL="228600" indent="-228600">
              <a:buAutoNum type="arabicPeriod"/>
            </a:pPr>
            <a:r>
              <a:rPr lang="en-US" sz="1200" b="1" smtClean="0">
                <a:solidFill>
                  <a:srgbClr val="0033CC"/>
                </a:solidFill>
                <a:latin typeface="Arial" panose="020B0604020202020204" pitchFamily="34" charset="0"/>
                <a:cs typeface="Arial" panose="020B0604020202020204" pitchFamily="34" charset="0"/>
              </a:rPr>
              <a:t>Ngực</a:t>
            </a:r>
          </a:p>
          <a:p>
            <a:pPr marL="228600" indent="-228600">
              <a:buAutoNum type="arabicPeriod"/>
            </a:pPr>
            <a:r>
              <a:rPr lang="en-US" sz="1200" b="1" smtClean="0">
                <a:solidFill>
                  <a:srgbClr val="0033CC"/>
                </a:solidFill>
                <a:latin typeface="Arial" panose="020B0604020202020204" pitchFamily="34" charset="0"/>
                <a:cs typeface="Arial" panose="020B0604020202020204" pitchFamily="34" charset="0"/>
              </a:rPr>
              <a:t>Tim</a:t>
            </a:r>
            <a:endParaRPr lang="en-US" sz="1200" b="1">
              <a:solidFill>
                <a:srgbClr val="0033CC"/>
              </a:solidFill>
              <a:latin typeface="Arial" panose="020B0604020202020204" pitchFamily="34" charset="0"/>
              <a:cs typeface="Arial" panose="020B0604020202020204" pitchFamily="34" charset="0"/>
            </a:endParaRPr>
          </a:p>
        </p:txBody>
      </p:sp>
      <p:sp>
        <p:nvSpPr>
          <p:cNvPr id="12" name="Rectangle 11"/>
          <p:cNvSpPr/>
          <p:nvPr/>
        </p:nvSpPr>
        <p:spPr>
          <a:xfrm>
            <a:off x="8703305" y="880246"/>
            <a:ext cx="3099015" cy="584775"/>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Sử dụng các nút chức năng</a:t>
            </a:r>
          </a:p>
        </p:txBody>
      </p:sp>
    </p:spTree>
    <p:extLst>
      <p:ext uri="{BB962C8B-B14F-4D97-AF65-F5344CB8AC3E}">
        <p14:creationId xmlns:p14="http://schemas.microsoft.com/office/powerpoint/2010/main" val="3228967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2599" r="10418" b="31562"/>
          <a:stretch/>
        </p:blipFill>
        <p:spPr>
          <a:xfrm>
            <a:off x="8716541" y="1959107"/>
            <a:ext cx="3085778" cy="4271843"/>
          </a:xfrm>
          <a:prstGeom prst="rect">
            <a:avLst/>
          </a:prstGeom>
        </p:spPr>
      </p:pic>
      <p:sp>
        <p:nvSpPr>
          <p:cNvPr id="13" name="Rounded Rectangular Callout 12"/>
          <p:cNvSpPr/>
          <p:nvPr/>
        </p:nvSpPr>
        <p:spPr>
          <a:xfrm>
            <a:off x="5150881" y="5256358"/>
            <a:ext cx="2015067" cy="1339175"/>
          </a:xfrm>
          <a:prstGeom prst="wedgeRoundRectCallout">
            <a:avLst>
              <a:gd name="adj1" fmla="val 238057"/>
              <a:gd name="adj2" fmla="val -199495"/>
              <a:gd name="adj3" fmla="val 1666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B050"/>
                </a:solidFill>
                <a:latin typeface="Arial" panose="020B0604020202020204" pitchFamily="34" charset="0"/>
                <a:cs typeface="Arial" panose="020B0604020202020204" pitchFamily="34" charset="0"/>
              </a:rPr>
              <a:t>Sau khi in và lưu kết quả, bấm “HIDE ALL” để ẨN toàn bộ phần bổ sung</a:t>
            </a:r>
            <a:endParaRPr lang="en-US" sz="1200" b="1">
              <a:solidFill>
                <a:srgbClr val="00B05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33264" t="9948" r="33194" b="1292"/>
          <a:stretch/>
        </p:blipFill>
        <p:spPr>
          <a:xfrm>
            <a:off x="717496" y="880246"/>
            <a:ext cx="4089400" cy="581660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8703304" y="202625"/>
            <a:ext cx="3099015"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7509933" y="4401225"/>
            <a:ext cx="2015067" cy="1339175"/>
          </a:xfrm>
          <a:prstGeom prst="wedgeRoundRectCallout">
            <a:avLst>
              <a:gd name="adj1" fmla="val 138897"/>
              <a:gd name="adj2" fmla="val -10971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a:t>
            </a:r>
            <a:r>
              <a:rPr lang="en-US" sz="1200" b="1" smtClean="0">
                <a:solidFill>
                  <a:srgbClr val="0033CC"/>
                </a:solidFill>
                <a:latin typeface="Arial" panose="020B0604020202020204" pitchFamily="34" charset="0"/>
                <a:cs typeface="Arial" panose="020B0604020202020204" pitchFamily="34" charset="0"/>
              </a:rPr>
              <a:t>UNHIDE CSBS”</a:t>
            </a:r>
            <a:r>
              <a:rPr lang="en-US" sz="1200" b="1" smtClean="0">
                <a:solidFill>
                  <a:srgbClr val="FF0000"/>
                </a:solidFill>
                <a:latin typeface="Arial" panose="020B0604020202020204" pitchFamily="34" charset="0"/>
                <a:cs typeface="Arial" panose="020B0604020202020204" pitchFamily="34" charset="0"/>
              </a:rPr>
              <a:t> để MỞ phần các chỉ số bổ sung khi muốn đánh giá thêm trong </a:t>
            </a:r>
            <a:r>
              <a:rPr lang="en-US" sz="1200" b="1" smtClean="0">
                <a:solidFill>
                  <a:srgbClr val="0033CC"/>
                </a:solidFill>
                <a:latin typeface="Arial" panose="020B0604020202020204" pitchFamily="34" charset="0"/>
                <a:cs typeface="Arial" panose="020B0604020202020204" pitchFamily="34" charset="0"/>
              </a:rPr>
              <a:t>trường hợp thai chậm phát triển</a:t>
            </a:r>
            <a:endParaRPr lang="en-US" sz="1200" b="1">
              <a:solidFill>
                <a:srgbClr val="0033CC"/>
              </a:solidFill>
              <a:latin typeface="Arial" panose="020B0604020202020204" pitchFamily="34" charset="0"/>
              <a:cs typeface="Arial" panose="020B0604020202020204" pitchFamily="34" charset="0"/>
            </a:endParaRPr>
          </a:p>
        </p:txBody>
      </p:sp>
      <p:sp>
        <p:nvSpPr>
          <p:cNvPr id="3" name="Rectangle 2"/>
          <p:cNvSpPr/>
          <p:nvPr/>
        </p:nvSpPr>
        <p:spPr>
          <a:xfrm>
            <a:off x="954562" y="5139267"/>
            <a:ext cx="3615267" cy="660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4569828" y="2475765"/>
            <a:ext cx="2846971" cy="533992"/>
          </a:xfrm>
          <a:prstGeom prst="wedgeRoundRectCallout">
            <a:avLst>
              <a:gd name="adj1" fmla="val -61440"/>
              <a:gd name="adj2" fmla="val 485991"/>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Chỉ MỞ phần các chỉ số bổ sung</a:t>
            </a:r>
          </a:p>
        </p:txBody>
      </p:sp>
      <p:sp>
        <p:nvSpPr>
          <p:cNvPr id="12" name="Rectangle 11"/>
          <p:cNvSpPr/>
          <p:nvPr/>
        </p:nvSpPr>
        <p:spPr>
          <a:xfrm>
            <a:off x="8703305" y="880246"/>
            <a:ext cx="3099015" cy="584775"/>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Sử dụng các nút chức năng</a:t>
            </a:r>
          </a:p>
        </p:txBody>
      </p:sp>
    </p:spTree>
    <p:extLst>
      <p:ext uri="{BB962C8B-B14F-4D97-AF65-F5344CB8AC3E}">
        <p14:creationId xmlns:p14="http://schemas.microsoft.com/office/powerpoint/2010/main" val="77968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81" t="11887" r="33472" b="2327"/>
          <a:stretch/>
        </p:blipFill>
        <p:spPr>
          <a:xfrm>
            <a:off x="727536" y="880246"/>
            <a:ext cx="4004734" cy="562186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l="62599" r="10418" b="31562"/>
          <a:stretch/>
        </p:blipFill>
        <p:spPr>
          <a:xfrm>
            <a:off x="8716541" y="1959107"/>
            <a:ext cx="3085778" cy="4271843"/>
          </a:xfrm>
          <a:prstGeom prst="rect">
            <a:avLst/>
          </a:prstGeom>
        </p:spPr>
      </p:pic>
      <p:sp>
        <p:nvSpPr>
          <p:cNvPr id="10" name="Rounded Rectangular Callout 9"/>
          <p:cNvSpPr/>
          <p:nvPr/>
        </p:nvSpPr>
        <p:spPr>
          <a:xfrm>
            <a:off x="5150881" y="5256358"/>
            <a:ext cx="2015067" cy="1339175"/>
          </a:xfrm>
          <a:prstGeom prst="wedgeRoundRectCallout">
            <a:avLst>
              <a:gd name="adj1" fmla="val 238057"/>
              <a:gd name="adj2" fmla="val -199495"/>
              <a:gd name="adj3" fmla="val 1666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B050"/>
                </a:solidFill>
                <a:latin typeface="Arial" panose="020B0604020202020204" pitchFamily="34" charset="0"/>
                <a:cs typeface="Arial" panose="020B0604020202020204" pitchFamily="34" charset="0"/>
              </a:rPr>
              <a:t>Sau khi in và lưu kết quả, bấm “HIDE ALL” để ẨN toàn bộ phần bổ sung</a:t>
            </a:r>
            <a:endParaRPr lang="en-US" sz="1200" b="1">
              <a:solidFill>
                <a:srgbClr val="00B050"/>
              </a:solidFill>
              <a:latin typeface="Arial" panose="020B0604020202020204" pitchFamily="34" charset="0"/>
              <a:cs typeface="Arial" panose="020B0604020202020204" pitchFamily="34" charset="0"/>
            </a:endParaRPr>
          </a:p>
        </p:txBody>
      </p:sp>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8703304" y="202625"/>
            <a:ext cx="3099015"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7509933" y="4401225"/>
            <a:ext cx="2015067" cy="1339175"/>
          </a:xfrm>
          <a:prstGeom prst="wedgeRoundRectCallout">
            <a:avLst>
              <a:gd name="adj1" fmla="val 124611"/>
              <a:gd name="adj2" fmla="val -88854"/>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a:t>
            </a:r>
            <a:r>
              <a:rPr lang="en-US" sz="1200" b="1" smtClean="0">
                <a:solidFill>
                  <a:srgbClr val="0033CC"/>
                </a:solidFill>
                <a:latin typeface="Arial" panose="020B0604020202020204" pitchFamily="34" charset="0"/>
                <a:cs typeface="Arial" panose="020B0604020202020204" pitchFamily="34" charset="0"/>
              </a:rPr>
              <a:t>UNHIDE NGUC”</a:t>
            </a:r>
            <a:r>
              <a:rPr lang="en-US" sz="1200" b="1" smtClean="0">
                <a:solidFill>
                  <a:srgbClr val="FF0000"/>
                </a:solidFill>
                <a:latin typeface="Arial" panose="020B0604020202020204" pitchFamily="34" charset="0"/>
                <a:cs typeface="Arial" panose="020B0604020202020204" pitchFamily="34" charset="0"/>
              </a:rPr>
              <a:t> để MỞ phần đánh giá các chỉ số trong </a:t>
            </a:r>
            <a:r>
              <a:rPr lang="en-US" sz="1200" b="1" smtClean="0">
                <a:solidFill>
                  <a:srgbClr val="0033CC"/>
                </a:solidFill>
                <a:latin typeface="Arial" panose="020B0604020202020204" pitchFamily="34" charset="0"/>
                <a:cs typeface="Arial" panose="020B0604020202020204" pitchFamily="34" charset="0"/>
              </a:rPr>
              <a:t>trường hợp có u nang phổi </a:t>
            </a:r>
            <a:r>
              <a:rPr lang="en-US" sz="1200" b="1" smtClean="0">
                <a:solidFill>
                  <a:srgbClr val="FF0000"/>
                </a:solidFill>
                <a:latin typeface="Arial" panose="020B0604020202020204" pitchFamily="34" charset="0"/>
                <a:cs typeface="Arial" panose="020B0604020202020204" pitchFamily="34" charset="0"/>
              </a:rPr>
              <a:t>hoặc</a:t>
            </a:r>
            <a:r>
              <a:rPr lang="en-US" sz="1200" b="1" smtClean="0">
                <a:solidFill>
                  <a:srgbClr val="0033CC"/>
                </a:solidFill>
                <a:latin typeface="Arial" panose="020B0604020202020204" pitchFamily="34" charset="0"/>
                <a:cs typeface="Arial" panose="020B0604020202020204" pitchFamily="34" charset="0"/>
              </a:rPr>
              <a:t> thoát vị hoành</a:t>
            </a:r>
            <a:endParaRPr lang="en-US" sz="1200" b="1">
              <a:solidFill>
                <a:srgbClr val="0033CC"/>
              </a:solidFill>
              <a:latin typeface="Arial" panose="020B0604020202020204" pitchFamily="34" charset="0"/>
              <a:cs typeface="Arial" panose="020B0604020202020204" pitchFamily="34" charset="0"/>
            </a:endParaRPr>
          </a:p>
        </p:txBody>
      </p:sp>
      <p:sp>
        <p:nvSpPr>
          <p:cNvPr id="3" name="Rectangle 2"/>
          <p:cNvSpPr/>
          <p:nvPr/>
        </p:nvSpPr>
        <p:spPr>
          <a:xfrm>
            <a:off x="843782" y="4986147"/>
            <a:ext cx="3615267" cy="608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4569828" y="2475765"/>
            <a:ext cx="2846971" cy="533992"/>
          </a:xfrm>
          <a:prstGeom prst="wedgeRoundRectCallout">
            <a:avLst>
              <a:gd name="adj1" fmla="val -61440"/>
              <a:gd name="adj2" fmla="val 485991"/>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Chỉ MỞ phần đánh giá u nang phổi và thoát vị hoành</a:t>
            </a:r>
          </a:p>
        </p:txBody>
      </p:sp>
      <p:sp>
        <p:nvSpPr>
          <p:cNvPr id="12" name="Rectangle 11"/>
          <p:cNvSpPr/>
          <p:nvPr/>
        </p:nvSpPr>
        <p:spPr>
          <a:xfrm>
            <a:off x="8703305" y="880246"/>
            <a:ext cx="3099015" cy="584775"/>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Sử dụng các nút chức năng</a:t>
            </a:r>
          </a:p>
        </p:txBody>
      </p:sp>
    </p:spTree>
    <p:extLst>
      <p:ext uri="{BB962C8B-B14F-4D97-AF65-F5344CB8AC3E}">
        <p14:creationId xmlns:p14="http://schemas.microsoft.com/office/powerpoint/2010/main" val="3832516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2639" t="9173" r="32778"/>
          <a:stretch/>
        </p:blipFill>
        <p:spPr>
          <a:xfrm>
            <a:off x="410037" y="643466"/>
            <a:ext cx="4216400" cy="5952067"/>
          </a:xfrm>
          <a:prstGeom prst="rect">
            <a:avLst/>
          </a:prstGeom>
        </p:spPr>
      </p:pic>
      <p:pic>
        <p:nvPicPr>
          <p:cNvPr id="5" name="Picture 4"/>
          <p:cNvPicPr>
            <a:picLocks noChangeAspect="1"/>
          </p:cNvPicPr>
          <p:nvPr/>
        </p:nvPicPr>
        <p:blipFill rotWithShape="1">
          <a:blip r:embed="rId3"/>
          <a:srcRect l="62599" r="10418" b="31562"/>
          <a:stretch/>
        </p:blipFill>
        <p:spPr>
          <a:xfrm>
            <a:off x="8716541" y="1959107"/>
            <a:ext cx="3085778" cy="4271843"/>
          </a:xfrm>
          <a:prstGeom prst="rect">
            <a:avLst/>
          </a:prstGeom>
        </p:spPr>
      </p:pic>
      <p:sp>
        <p:nvSpPr>
          <p:cNvPr id="10" name="Rounded Rectangular Callout 9"/>
          <p:cNvSpPr/>
          <p:nvPr/>
        </p:nvSpPr>
        <p:spPr>
          <a:xfrm>
            <a:off x="5150881" y="5256358"/>
            <a:ext cx="2015067" cy="1339175"/>
          </a:xfrm>
          <a:prstGeom prst="wedgeRoundRectCallout">
            <a:avLst>
              <a:gd name="adj1" fmla="val 238057"/>
              <a:gd name="adj2" fmla="val -199495"/>
              <a:gd name="adj3" fmla="val 1666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B050"/>
                </a:solidFill>
                <a:latin typeface="Arial" panose="020B0604020202020204" pitchFamily="34" charset="0"/>
                <a:cs typeface="Arial" panose="020B0604020202020204" pitchFamily="34" charset="0"/>
              </a:rPr>
              <a:t>Sau khi in và lưu kết quả, bấm “HIDE ALL” để ẨN toàn bộ phần bổ sung</a:t>
            </a:r>
            <a:endParaRPr lang="en-US" sz="1200" b="1">
              <a:solidFill>
                <a:srgbClr val="00B050"/>
              </a:solidFill>
              <a:latin typeface="Arial" panose="020B0604020202020204" pitchFamily="34" charset="0"/>
              <a:cs typeface="Arial" panose="020B0604020202020204" pitchFamily="34" charset="0"/>
            </a:endParaRPr>
          </a:p>
        </p:txBody>
      </p:sp>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8703304" y="202625"/>
            <a:ext cx="3099015"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7509933" y="4401225"/>
            <a:ext cx="2015067" cy="1339175"/>
          </a:xfrm>
          <a:prstGeom prst="wedgeRoundRectCallout">
            <a:avLst>
              <a:gd name="adj1" fmla="val 124611"/>
              <a:gd name="adj2" fmla="val -88854"/>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a:t>
            </a:r>
            <a:r>
              <a:rPr lang="en-US" sz="1200" b="1" smtClean="0">
                <a:solidFill>
                  <a:srgbClr val="0033CC"/>
                </a:solidFill>
                <a:latin typeface="Arial" panose="020B0604020202020204" pitchFamily="34" charset="0"/>
                <a:cs typeface="Arial" panose="020B0604020202020204" pitchFamily="34" charset="0"/>
              </a:rPr>
              <a:t>UNHIDE TIM”</a:t>
            </a:r>
            <a:r>
              <a:rPr lang="en-US" sz="1200" b="1" smtClean="0">
                <a:solidFill>
                  <a:srgbClr val="FF0000"/>
                </a:solidFill>
                <a:latin typeface="Arial" panose="020B0604020202020204" pitchFamily="34" charset="0"/>
                <a:cs typeface="Arial" panose="020B0604020202020204" pitchFamily="34" charset="0"/>
              </a:rPr>
              <a:t> để MỞ phần đánh giá các chỉ số trong </a:t>
            </a:r>
            <a:r>
              <a:rPr lang="en-US" sz="1200" b="1" smtClean="0">
                <a:solidFill>
                  <a:srgbClr val="0033CC"/>
                </a:solidFill>
                <a:latin typeface="Arial" panose="020B0604020202020204" pitchFamily="34" charset="0"/>
                <a:cs typeface="Arial" panose="020B0604020202020204" pitchFamily="34" charset="0"/>
              </a:rPr>
              <a:t>trường hợp cần đánh giá chiều rộng tâm thất trái và phải</a:t>
            </a:r>
            <a:endParaRPr lang="en-US" sz="1200" b="1">
              <a:solidFill>
                <a:srgbClr val="0033CC"/>
              </a:solidFill>
              <a:latin typeface="Arial" panose="020B0604020202020204" pitchFamily="34" charset="0"/>
              <a:cs typeface="Arial" panose="020B0604020202020204" pitchFamily="34" charset="0"/>
            </a:endParaRPr>
          </a:p>
        </p:txBody>
      </p:sp>
      <p:sp>
        <p:nvSpPr>
          <p:cNvPr id="3" name="Rectangle 2"/>
          <p:cNvSpPr/>
          <p:nvPr/>
        </p:nvSpPr>
        <p:spPr>
          <a:xfrm>
            <a:off x="645285" y="5070812"/>
            <a:ext cx="3615267" cy="522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4569828" y="2475765"/>
            <a:ext cx="2846971" cy="533992"/>
          </a:xfrm>
          <a:prstGeom prst="wedgeRoundRectCallout">
            <a:avLst>
              <a:gd name="adj1" fmla="val -61440"/>
              <a:gd name="adj2" fmla="val 485991"/>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Chỉ MỞ phần đánh giá chiểu rộng tâm thất trái và phải, tỷ số RV/LV</a:t>
            </a:r>
          </a:p>
        </p:txBody>
      </p:sp>
      <p:sp>
        <p:nvSpPr>
          <p:cNvPr id="12" name="Rectangle 11"/>
          <p:cNvSpPr/>
          <p:nvPr/>
        </p:nvSpPr>
        <p:spPr>
          <a:xfrm>
            <a:off x="8703305" y="880246"/>
            <a:ext cx="3099015" cy="584775"/>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Sử dụng các nút chức năng</a:t>
            </a:r>
          </a:p>
        </p:txBody>
      </p:sp>
    </p:spTree>
    <p:extLst>
      <p:ext uri="{BB962C8B-B14F-4D97-AF65-F5344CB8AC3E}">
        <p14:creationId xmlns:p14="http://schemas.microsoft.com/office/powerpoint/2010/main" val="1764180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195" t="10853" r="33264" b="1808"/>
          <a:stretch/>
        </p:blipFill>
        <p:spPr>
          <a:xfrm>
            <a:off x="584201" y="702734"/>
            <a:ext cx="4089400" cy="5723467"/>
          </a:xfrm>
          <a:prstGeom prst="rect">
            <a:avLst/>
          </a:prstGeom>
        </p:spPr>
      </p:pic>
      <p:pic>
        <p:nvPicPr>
          <p:cNvPr id="5" name="Picture 4"/>
          <p:cNvPicPr>
            <a:picLocks noChangeAspect="1"/>
          </p:cNvPicPr>
          <p:nvPr/>
        </p:nvPicPr>
        <p:blipFill rotWithShape="1">
          <a:blip r:embed="rId3"/>
          <a:srcRect l="62599" r="10418" b="31562"/>
          <a:stretch/>
        </p:blipFill>
        <p:spPr>
          <a:xfrm>
            <a:off x="8716541" y="1933707"/>
            <a:ext cx="3085778" cy="4271843"/>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8703304" y="202625"/>
            <a:ext cx="3099015"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8" name="Rounded Rectangular Callout 7"/>
          <p:cNvSpPr/>
          <p:nvPr/>
        </p:nvSpPr>
        <p:spPr>
          <a:xfrm>
            <a:off x="7509933" y="4401225"/>
            <a:ext cx="2015067" cy="1339175"/>
          </a:xfrm>
          <a:prstGeom prst="wedgeRoundRectCallout">
            <a:avLst>
              <a:gd name="adj1" fmla="val 87216"/>
              <a:gd name="adj2" fmla="val -90751"/>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vào “</a:t>
            </a:r>
            <a:r>
              <a:rPr lang="en-US" sz="1200" b="1" smtClean="0">
                <a:solidFill>
                  <a:srgbClr val="0033CC"/>
                </a:solidFill>
                <a:latin typeface="Arial" panose="020B0604020202020204" pitchFamily="34" charset="0"/>
                <a:cs typeface="Arial" panose="020B0604020202020204" pitchFamily="34" charset="0"/>
              </a:rPr>
              <a:t>DELETE”</a:t>
            </a:r>
            <a:r>
              <a:rPr lang="en-US" sz="1200" b="1" smtClean="0">
                <a:solidFill>
                  <a:srgbClr val="FF0000"/>
                </a:solidFill>
                <a:latin typeface="Arial" panose="020B0604020202020204" pitchFamily="34" charset="0"/>
                <a:cs typeface="Arial" panose="020B0604020202020204" pitchFamily="34" charset="0"/>
              </a:rPr>
              <a:t> để xóa thông tin của thai phụ cũ và thông tin của nhập thai phụ mới</a:t>
            </a:r>
            <a:endParaRPr lang="en-US" sz="1200" b="1">
              <a:solidFill>
                <a:srgbClr val="0033CC"/>
              </a:solidFill>
              <a:latin typeface="Arial" panose="020B0604020202020204" pitchFamily="34" charset="0"/>
              <a:cs typeface="Arial" panose="020B0604020202020204" pitchFamily="34" charset="0"/>
            </a:endParaRPr>
          </a:p>
        </p:txBody>
      </p:sp>
      <p:sp>
        <p:nvSpPr>
          <p:cNvPr id="11" name="Rounded Rectangular Callout 10"/>
          <p:cNvSpPr/>
          <p:nvPr/>
        </p:nvSpPr>
        <p:spPr>
          <a:xfrm>
            <a:off x="4160280" y="3356738"/>
            <a:ext cx="2846971" cy="533992"/>
          </a:xfrm>
          <a:prstGeom prst="wedgeRoundRectCallout">
            <a:avLst>
              <a:gd name="adj1" fmla="val -107238"/>
              <a:gd name="adj2" fmla="val -374959"/>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Đã xóa các thông tin cũ</a:t>
            </a:r>
          </a:p>
        </p:txBody>
      </p:sp>
      <p:sp>
        <p:nvSpPr>
          <p:cNvPr id="12" name="Rectangle 11"/>
          <p:cNvSpPr/>
          <p:nvPr/>
        </p:nvSpPr>
        <p:spPr>
          <a:xfrm>
            <a:off x="8703305" y="880246"/>
            <a:ext cx="3099015" cy="584775"/>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Sử dụng các nút chức năng</a:t>
            </a:r>
          </a:p>
        </p:txBody>
      </p:sp>
    </p:spTree>
    <p:extLst>
      <p:ext uri="{BB962C8B-B14F-4D97-AF65-F5344CB8AC3E}">
        <p14:creationId xmlns:p14="http://schemas.microsoft.com/office/powerpoint/2010/main" val="233976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099733"/>
          </a:xfrm>
          <a:prstGeom prst="rect">
            <a:avLst/>
          </a:prstGeom>
          <a:solidFill>
            <a:srgbClr val="DD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84200" y="258589"/>
            <a:ext cx="10375900" cy="2387600"/>
          </a:xfrm>
        </p:spPr>
        <p:txBody>
          <a:bodyPr>
            <a:normAutofit fontScale="90000"/>
          </a:bodyPr>
          <a:lstStyle/>
          <a:p>
            <a:pPr algn="l"/>
            <a:r>
              <a:rPr lang="en-US" b="1">
                <a:solidFill>
                  <a:srgbClr val="577FFF"/>
                </a:solidFill>
                <a:latin typeface="Arial" panose="020B0604020202020204" pitchFamily="34" charset="0"/>
                <a:cs typeface="Arial" panose="020B0604020202020204" pitchFamily="34" charset="0"/>
              </a:rPr>
              <a:t>HƯỚNG DẪN SỬ </a:t>
            </a:r>
            <a:r>
              <a:rPr lang="en-US" b="1" smtClean="0">
                <a:solidFill>
                  <a:srgbClr val="577FFF"/>
                </a:solidFill>
                <a:latin typeface="Arial" panose="020B0604020202020204" pitchFamily="34" charset="0"/>
                <a:cs typeface="Arial" panose="020B0604020202020204" pitchFamily="34" charset="0"/>
              </a:rPr>
              <a:t>DỤNG</a:t>
            </a:r>
            <a:br>
              <a:rPr lang="en-US" b="1" smtClean="0">
                <a:solidFill>
                  <a:srgbClr val="577FFF"/>
                </a:solidFill>
                <a:latin typeface="Arial" panose="020B0604020202020204" pitchFamily="34" charset="0"/>
                <a:cs typeface="Arial" panose="020B0604020202020204" pitchFamily="34" charset="0"/>
              </a:rPr>
            </a:br>
            <a:r>
              <a:rPr lang="en-US" b="1" smtClean="0">
                <a:solidFill>
                  <a:srgbClr val="FF0000"/>
                </a:solidFill>
                <a:latin typeface="Arial" panose="020B0604020202020204" pitchFamily="34" charset="0"/>
                <a:cs typeface="Arial" panose="020B0604020202020204" pitchFamily="34" charset="0"/>
              </a:rPr>
              <a:t>FScanEx </a:t>
            </a:r>
            <a:r>
              <a:rPr lang="en-US" sz="3600" b="1" smtClean="0">
                <a:latin typeface="Arial" panose="020B0604020202020204" pitchFamily="34" charset="0"/>
                <a:cs typeface="Arial" panose="020B0604020202020204" pitchFamily="34" charset="0"/>
              </a:rPr>
              <a:t>KÈM ẢNH</a:t>
            </a:r>
            <a:r>
              <a:rPr lang="en-US" smtClean="0">
                <a:latin typeface="Arial" panose="020B0604020202020204" pitchFamily="34" charset="0"/>
                <a:cs typeface="Arial" panose="020B0604020202020204" pitchFamily="34" charset="0"/>
              </a:rPr>
              <a:t/>
            </a:r>
            <a:br>
              <a:rPr lang="en-US" smtClean="0">
                <a:latin typeface="Arial" panose="020B0604020202020204" pitchFamily="34" charset="0"/>
                <a:cs typeface="Arial" panose="020B0604020202020204" pitchFamily="34" charset="0"/>
              </a:rPr>
            </a:br>
            <a:endParaRPr lang="en-US" b="1">
              <a:solidFill>
                <a:srgbClr val="577FFF"/>
              </a:solidFill>
              <a:latin typeface="Arial" panose="020B0604020202020204" pitchFamily="34" charset="0"/>
              <a:cs typeface="Arial" panose="020B0604020202020204" pitchFamily="34" charset="0"/>
            </a:endParaRPr>
          </a:p>
        </p:txBody>
      </p:sp>
      <p:pic>
        <p:nvPicPr>
          <p:cNvPr id="1026" name="Picture 2" descr="Káº¿t quáº£ hÃ¬nh áº£nh cho ultrasound 20 w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999121"/>
            <a:ext cx="3400335" cy="2551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875" y="2999121"/>
            <a:ext cx="2551845" cy="25518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áº¿t quáº£ hÃ¬nh áº£nh cho ultrasound 20 wee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917" y="2999121"/>
            <a:ext cx="3654425" cy="255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93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6667" b="2580"/>
          <a:stretch/>
        </p:blipFill>
        <p:spPr>
          <a:xfrm>
            <a:off x="3795617" y="753209"/>
            <a:ext cx="8248215" cy="5969324"/>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 </a:t>
            </a:r>
            <a:r>
              <a:rPr lang="en-US" sz="1600" i="1" smtClean="0">
                <a:solidFill>
                  <a:srgbClr val="FF0000"/>
                </a:solidFill>
                <a:latin typeface="Arial" panose="020B0604020202020204" pitchFamily="34" charset="0"/>
                <a:cs typeface="Arial" panose="020B0604020202020204" pitchFamily="34" charset="0"/>
              </a:rPr>
              <a:t>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43505" y="776810"/>
            <a:ext cx="29976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9" name="Rounded Rectangular Callout 8"/>
          <p:cNvSpPr/>
          <p:nvPr/>
        </p:nvSpPr>
        <p:spPr>
          <a:xfrm>
            <a:off x="8466666" y="3634992"/>
            <a:ext cx="2404534" cy="877741"/>
          </a:xfrm>
          <a:prstGeom prst="wedgeRoundRectCallout">
            <a:avLst>
              <a:gd name="adj1" fmla="val -98040"/>
              <a:gd name="adj2" fmla="val -90011"/>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Nhập mã số của thai phụ vào ô E8, thông tin của thai phụ sẽ tự động điền vào các ô từ E9 đén E20 </a:t>
            </a:r>
            <a:endParaRPr lang="en-US" sz="1200" b="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43505" y="1605687"/>
            <a:ext cx="3020594" cy="830997"/>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Tự động điền thông tin của thai phụ khi nhập mã số thai phụ vào ô E8</a:t>
            </a:r>
            <a:endParaRPr lang="en-US" sz="1600" b="1" smtClean="0">
              <a:solidFill>
                <a:srgbClr val="FF0000"/>
              </a:solidFill>
              <a:latin typeface="Arial" panose="020B0604020202020204" pitchFamily="34" charset="0"/>
              <a:cs typeface="Arial" panose="020B0604020202020204" pitchFamily="34" charset="0"/>
            </a:endParaRPr>
          </a:p>
        </p:txBody>
      </p:sp>
      <p:sp>
        <p:nvSpPr>
          <p:cNvPr id="13" name="Oval 12"/>
          <p:cNvSpPr/>
          <p:nvPr/>
        </p:nvSpPr>
        <p:spPr>
          <a:xfrm>
            <a:off x="6595532" y="3039533"/>
            <a:ext cx="795867" cy="3132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414867" y="4572000"/>
            <a:ext cx="2261875" cy="1513945"/>
          </a:xfrm>
          <a:prstGeom prst="wedgeRoundRectCallout">
            <a:avLst>
              <a:gd name="adj1" fmla="val 150358"/>
              <a:gd name="adj2" fmla="val 7889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Nhập thông tin thai phụ trong sheet </a:t>
            </a:r>
            <a:br>
              <a:rPr lang="en-US" sz="1200" b="1" smtClean="0">
                <a:solidFill>
                  <a:srgbClr val="FF0000"/>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“DATA FscanEx”</a:t>
            </a:r>
          </a:p>
          <a:p>
            <a:pPr algn="ctr"/>
            <a:endParaRPr lang="en-US" sz="1200" b="1" smtClean="0">
              <a:solidFill>
                <a:srgbClr val="FF0000"/>
              </a:solidFill>
              <a:latin typeface="Arial" panose="020B0604020202020204" pitchFamily="34" charset="0"/>
              <a:cs typeface="Arial" panose="020B0604020202020204" pitchFamily="34" charset="0"/>
            </a:endParaRPr>
          </a:p>
          <a:p>
            <a:pPr algn="ctr"/>
            <a:r>
              <a:rPr lang="en-US" sz="1200" b="1" smtClean="0">
                <a:solidFill>
                  <a:schemeClr val="tx1"/>
                </a:solidFill>
                <a:latin typeface="Arial" panose="020B0604020202020204" pitchFamily="34" charset="0"/>
                <a:cs typeface="Arial" panose="020B0604020202020204" pitchFamily="34" charset="0"/>
              </a:rPr>
              <a:t>LƯU Ý </a:t>
            </a:r>
          </a:p>
          <a:p>
            <a:pPr algn="ctr"/>
            <a:r>
              <a:rPr lang="en-US" sz="1200" b="1" smtClean="0">
                <a:solidFill>
                  <a:srgbClr val="00B050"/>
                </a:solidFill>
                <a:latin typeface="Arial" panose="020B0604020202020204" pitchFamily="34" charset="0"/>
                <a:cs typeface="Arial" panose="020B0604020202020204" pitchFamily="34" charset="0"/>
              </a:rPr>
              <a:t>Các ô màu xanh sẽ được điền tự động</a:t>
            </a:r>
            <a:endParaRPr lang="en-US" sz="1200" b="1">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475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78" b="2580"/>
          <a:stretch/>
        </p:blipFill>
        <p:spPr>
          <a:xfrm>
            <a:off x="0" y="108045"/>
            <a:ext cx="12158133" cy="6470555"/>
          </a:xfrm>
          <a:prstGeom prst="rect">
            <a:avLst/>
          </a:prstGeom>
        </p:spPr>
      </p:pic>
      <p:sp>
        <p:nvSpPr>
          <p:cNvPr id="9" name="Rounded Rectangular Callout 8"/>
          <p:cNvSpPr/>
          <p:nvPr/>
        </p:nvSpPr>
        <p:spPr>
          <a:xfrm>
            <a:off x="1854625" y="768229"/>
            <a:ext cx="2404534" cy="493305"/>
          </a:xfrm>
          <a:prstGeom prst="wedgeRoundRectCallout">
            <a:avLst>
              <a:gd name="adj1" fmla="val -23041"/>
              <a:gd name="adj2" fmla="val -146672"/>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1. Bấm vào đây để mở Form nhập dữ liệu </a:t>
            </a:r>
            <a:endParaRPr lang="en-US" sz="1200" b="1">
              <a:solidFill>
                <a:srgbClr val="FF0000"/>
              </a:solidFill>
              <a:latin typeface="Arial" panose="020B0604020202020204" pitchFamily="34" charset="0"/>
              <a:cs typeface="Arial" panose="020B0604020202020204" pitchFamily="34" charset="0"/>
            </a:endParaRPr>
          </a:p>
        </p:txBody>
      </p:sp>
      <p:sp>
        <p:nvSpPr>
          <p:cNvPr id="13" name="Oval 12"/>
          <p:cNvSpPr/>
          <p:nvPr/>
        </p:nvSpPr>
        <p:spPr>
          <a:xfrm>
            <a:off x="2302934" y="89008"/>
            <a:ext cx="372534" cy="3132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276030" y="2514721"/>
            <a:ext cx="4419600" cy="2952750"/>
          </a:xfrm>
          <a:prstGeom prst="rect">
            <a:avLst/>
          </a:prstGeom>
        </p:spPr>
      </p:pic>
      <p:sp>
        <p:nvSpPr>
          <p:cNvPr id="12" name="Rectangle 11"/>
          <p:cNvSpPr/>
          <p:nvPr/>
        </p:nvSpPr>
        <p:spPr>
          <a:xfrm>
            <a:off x="6595532" y="768229"/>
            <a:ext cx="2997628" cy="338554"/>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DATA FscanEx</a:t>
            </a:r>
            <a:endParaRPr lang="en-US" sz="1600" b="1" smtClean="0">
              <a:solidFill>
                <a:schemeClr val="accent6">
                  <a:lumMod val="50000"/>
                </a:schemeClr>
              </a:solidFill>
              <a:latin typeface="Arial" panose="020B0604020202020204" pitchFamily="34" charset="0"/>
              <a:cs typeface="Arial" panose="020B0604020202020204" pitchFamily="34" charset="0"/>
            </a:endParaRPr>
          </a:p>
        </p:txBody>
      </p:sp>
      <p:sp>
        <p:nvSpPr>
          <p:cNvPr id="14" name="Rounded Rectangular Callout 13"/>
          <p:cNvSpPr/>
          <p:nvPr/>
        </p:nvSpPr>
        <p:spPr>
          <a:xfrm>
            <a:off x="376128" y="5467471"/>
            <a:ext cx="2404534" cy="763120"/>
          </a:xfrm>
          <a:prstGeom prst="wedgeRoundRectCallout">
            <a:avLst>
              <a:gd name="adj1" fmla="val 29071"/>
              <a:gd name="adj2" fmla="val -99345"/>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3. Nhập thông tin vào Form dữ liệu (dung phím Tab để chuyển hàng</a:t>
            </a:r>
            <a:endParaRPr lang="en-US" sz="1200" b="1">
              <a:solidFill>
                <a:srgbClr val="FF0000"/>
              </a:solidFill>
              <a:latin typeface="Arial" panose="020B0604020202020204" pitchFamily="34" charset="0"/>
              <a:cs typeface="Arial" panose="020B0604020202020204" pitchFamily="34" charset="0"/>
            </a:endParaRPr>
          </a:p>
        </p:txBody>
      </p:sp>
      <p:sp>
        <p:nvSpPr>
          <p:cNvPr id="15" name="Rounded Rectangular Callout 14"/>
          <p:cNvSpPr/>
          <p:nvPr/>
        </p:nvSpPr>
        <p:spPr>
          <a:xfrm>
            <a:off x="4292598" y="1832269"/>
            <a:ext cx="2404534" cy="493305"/>
          </a:xfrm>
          <a:prstGeom prst="wedgeRoundRectCallout">
            <a:avLst>
              <a:gd name="adj1" fmla="val -17055"/>
              <a:gd name="adj2" fmla="val 200023"/>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2. Bấm New để nhập mới</a:t>
            </a:r>
            <a:endParaRPr lang="en-US" sz="1200" b="1">
              <a:solidFill>
                <a:srgbClr val="FF0000"/>
              </a:solidFill>
              <a:latin typeface="Arial" panose="020B0604020202020204" pitchFamily="34" charset="0"/>
              <a:cs typeface="Arial" panose="020B0604020202020204" pitchFamily="34" charset="0"/>
            </a:endParaRPr>
          </a:p>
        </p:txBody>
      </p:sp>
      <p:sp>
        <p:nvSpPr>
          <p:cNvPr id="16" name="Rounded Rectangular Callout 15"/>
          <p:cNvSpPr/>
          <p:nvPr/>
        </p:nvSpPr>
        <p:spPr>
          <a:xfrm>
            <a:off x="4412929" y="5896148"/>
            <a:ext cx="2404534" cy="493305"/>
          </a:xfrm>
          <a:prstGeom prst="wedgeRoundRectCallout">
            <a:avLst>
              <a:gd name="adj1" fmla="val -25506"/>
              <a:gd name="adj2" fmla="val -229056"/>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4. Bấm Close để đóng Form</a:t>
            </a:r>
            <a:endParaRPr lang="en-US" sz="12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6993465" y="1430867"/>
            <a:ext cx="4868335" cy="1083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7193591" y="3953934"/>
            <a:ext cx="3851907" cy="2082800"/>
          </a:xfrm>
          <a:prstGeom prst="wedgeRoundRectCallout">
            <a:avLst>
              <a:gd name="adj1" fmla="val -19571"/>
              <a:gd name="adj2" fmla="val -13219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tx1"/>
                </a:solidFill>
                <a:latin typeface="Arial" panose="020B0604020202020204" pitchFamily="34" charset="0"/>
                <a:cs typeface="Arial" panose="020B0604020202020204" pitchFamily="34" charset="0"/>
              </a:rPr>
              <a:t>Vùng dữ liệu của 6 ảnh đưa vào kết quả</a:t>
            </a:r>
          </a:p>
          <a:p>
            <a:pPr algn="ctr"/>
            <a:endParaRPr lang="en-US" sz="1200" b="1" smtClean="0">
              <a:solidFill>
                <a:srgbClr val="FF0000"/>
              </a:solidFill>
              <a:latin typeface="Arial" panose="020B0604020202020204" pitchFamily="34" charset="0"/>
              <a:cs typeface="Arial" panose="020B0604020202020204" pitchFamily="34" charset="0"/>
            </a:endParaRPr>
          </a:p>
          <a:p>
            <a:pPr marL="228600" indent="-228600" algn="just">
              <a:buAutoNum type="arabicPeriod"/>
            </a:pPr>
            <a:r>
              <a:rPr lang="en-US" sz="1200" b="1" smtClean="0">
                <a:solidFill>
                  <a:srgbClr val="FF0000"/>
                </a:solidFill>
                <a:latin typeface="Arial" panose="020B0604020202020204" pitchFamily="34" charset="0"/>
                <a:cs typeface="Arial" panose="020B0604020202020204" pitchFamily="34" charset="0"/>
              </a:rPr>
              <a:t>Ảnh được lưu từ máy siêu âm  với mã số của thai phụ kèm số “mã số_0001 đến _0006”</a:t>
            </a:r>
          </a:p>
          <a:p>
            <a:pPr marL="228600" indent="-228600" algn="just">
              <a:buAutoNum type="arabicPeriod"/>
            </a:pPr>
            <a:r>
              <a:rPr lang="en-US" sz="1200" b="1" smtClean="0">
                <a:solidFill>
                  <a:srgbClr val="FF0000"/>
                </a:solidFill>
                <a:latin typeface="Arial" panose="020B0604020202020204" pitchFamily="34" charset="0"/>
                <a:cs typeface="Arial" panose="020B0604020202020204" pitchFamily="34" charset="0"/>
              </a:rPr>
              <a:t>Ảnh được chuyển tự động từ máy siêu âm vào thư mục có file FscanEx</a:t>
            </a:r>
          </a:p>
          <a:p>
            <a:pPr marL="228600" indent="-228600" algn="just">
              <a:buAutoNum type="arabicPeriod"/>
            </a:pPr>
            <a:r>
              <a:rPr lang="en-US" sz="1200" b="1" smtClean="0">
                <a:solidFill>
                  <a:srgbClr val="FF0000"/>
                </a:solidFill>
                <a:latin typeface="Arial" panose="020B0604020202020204" pitchFamily="34" charset="0"/>
                <a:cs typeface="Arial" panose="020B0604020202020204" pitchFamily="34" charset="0"/>
              </a:rPr>
              <a:t>Tên file ảnh sẽ được điền tự động vào cột từ K# đến P# khi đánh mã số của thai phụ vào ô A#</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626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6667" b="2580"/>
          <a:stretch/>
        </p:blipFill>
        <p:spPr>
          <a:xfrm>
            <a:off x="3795617" y="753209"/>
            <a:ext cx="8248215" cy="5969324"/>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 </a:t>
            </a:r>
            <a:r>
              <a:rPr lang="en-US" sz="1600" i="1" smtClean="0">
                <a:solidFill>
                  <a:srgbClr val="FF0000"/>
                </a:solidFill>
                <a:latin typeface="Arial" panose="020B0604020202020204" pitchFamily="34" charset="0"/>
                <a:cs typeface="Arial" panose="020B0604020202020204" pitchFamily="34" charset="0"/>
              </a:rPr>
              <a:t>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43505" y="776810"/>
            <a:ext cx="29976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9" name="Rounded Rectangular Callout 8"/>
          <p:cNvSpPr/>
          <p:nvPr/>
        </p:nvSpPr>
        <p:spPr>
          <a:xfrm>
            <a:off x="8466666" y="3634992"/>
            <a:ext cx="2404534" cy="877741"/>
          </a:xfrm>
          <a:prstGeom prst="wedgeRoundRectCallout">
            <a:avLst>
              <a:gd name="adj1" fmla="val -98040"/>
              <a:gd name="adj2" fmla="val -90011"/>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Nhập mã số của thai phụ vào ô E8, thông tin của thai phụ sẽ tự động điền vào các ô từ E9 đén E20 </a:t>
            </a:r>
            <a:endParaRPr lang="en-US" sz="1200" b="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43505" y="1605687"/>
            <a:ext cx="3020594" cy="2369880"/>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Nhập </a:t>
            </a:r>
            <a:r>
              <a:rPr lang="en-US" sz="1600" b="1">
                <a:latin typeface="Arial" panose="020B0604020202020204" pitchFamily="34" charset="0"/>
                <a:cs typeface="Arial" panose="020B0604020202020204" pitchFamily="34" charset="0"/>
              </a:rPr>
              <a:t>mã số thai phụ vào ô E8</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Excel sẽ tự động điền thông tin của thai phụ từ ô E9 đến E20.</a:t>
            </a:r>
          </a:p>
          <a:p>
            <a:pPr marL="285750" indent="-285750" algn="just">
              <a:spcAft>
                <a:spcPts val="1200"/>
              </a:spcAft>
              <a:buFont typeface="Wingdings" panose="05000000000000000000" pitchFamily="2" charset="2"/>
              <a:buChar char="§"/>
            </a:pPr>
            <a:r>
              <a:rPr lang="en-US" sz="1600" b="1" smtClean="0">
                <a:solidFill>
                  <a:srgbClr val="FF0000"/>
                </a:solidFill>
                <a:latin typeface="Arial" panose="020B0604020202020204" pitchFamily="34" charset="0"/>
                <a:cs typeface="Arial" panose="020B0604020202020204" pitchFamily="34" charset="0"/>
              </a:rPr>
              <a:t>Nhập tiếp các số đo của thai phụ từ ô E23 </a:t>
            </a:r>
            <a:r>
              <a:rPr lang="en-US" sz="1600" i="1" smtClean="0">
                <a:solidFill>
                  <a:srgbClr val="FF0000"/>
                </a:solidFill>
                <a:latin typeface="Arial" panose="020B0604020202020204" pitchFamily="34" charset="0"/>
                <a:cs typeface="Arial" panose="020B0604020202020204" pitchFamily="34" charset="0"/>
              </a:rPr>
              <a:t>(tương tự như với FscanEx)</a:t>
            </a:r>
          </a:p>
        </p:txBody>
      </p:sp>
      <p:sp>
        <p:nvSpPr>
          <p:cNvPr id="13" name="Oval 12"/>
          <p:cNvSpPr/>
          <p:nvPr/>
        </p:nvSpPr>
        <p:spPr>
          <a:xfrm>
            <a:off x="6595532" y="3039533"/>
            <a:ext cx="795867" cy="3132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347133" y="4572001"/>
            <a:ext cx="2261875" cy="846666"/>
          </a:xfrm>
          <a:prstGeom prst="wedgeRoundRectCallout">
            <a:avLst>
              <a:gd name="adj1" fmla="val 233457"/>
              <a:gd name="adj2" fmla="val 96683"/>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FF0000"/>
                </a:solidFill>
                <a:latin typeface="Arial" panose="020B0604020202020204" pitchFamily="34" charset="0"/>
                <a:cs typeface="Arial" panose="020B0604020202020204" pitchFamily="34" charset="0"/>
              </a:rPr>
              <a:t>Nhập các số đo của thai phụ từ ô E23</a:t>
            </a:r>
          </a:p>
        </p:txBody>
      </p:sp>
    </p:spTree>
    <p:extLst>
      <p:ext uri="{BB962C8B-B14F-4D97-AF65-F5344CB8AC3E}">
        <p14:creationId xmlns:p14="http://schemas.microsoft.com/office/powerpoint/2010/main" val="426901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992" y="88990"/>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11" name="Group 10"/>
          <p:cNvGrpSpPr/>
          <p:nvPr/>
        </p:nvGrpSpPr>
        <p:grpSpPr>
          <a:xfrm>
            <a:off x="291664" y="812800"/>
            <a:ext cx="11612470" cy="5850467"/>
            <a:chOff x="291664" y="812800"/>
            <a:chExt cx="11612470" cy="5850467"/>
          </a:xfrm>
        </p:grpSpPr>
        <p:pic>
          <p:nvPicPr>
            <p:cNvPr id="3" name="Picture 2"/>
            <p:cNvPicPr>
              <a:picLocks noChangeAspect="1"/>
            </p:cNvPicPr>
            <p:nvPr/>
          </p:nvPicPr>
          <p:blipFill rotWithShape="1">
            <a:blip r:embed="rId2"/>
            <a:srcRect r="27153" b="14691"/>
            <a:stretch/>
          </p:blipFill>
          <p:spPr>
            <a:xfrm>
              <a:off x="3022601" y="812800"/>
              <a:ext cx="8881533" cy="5850467"/>
            </a:xfrm>
            <a:prstGeom prst="rect">
              <a:avLst/>
            </a:prstGeom>
          </p:spPr>
        </p:pic>
        <p:sp>
          <p:nvSpPr>
            <p:cNvPr id="7" name="Rectangle 6"/>
            <p:cNvSpPr/>
            <p:nvPr/>
          </p:nvSpPr>
          <p:spPr>
            <a:xfrm>
              <a:off x="291664" y="1002944"/>
              <a:ext cx="2364450"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6</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600" b="1" smtClean="0">
                  <a:solidFill>
                    <a:schemeClr val="accent6">
                      <a:lumMod val="50000"/>
                    </a:schemeClr>
                  </a:solidFill>
                  <a:latin typeface="Arial" panose="020B0604020202020204" pitchFamily="34" charset="0"/>
                  <a:cs typeface="Arial" panose="020B0604020202020204" pitchFamily="34" charset="0"/>
                </a:rPr>
                <a:t>Hướng dẫn sử dụng</a:t>
              </a:r>
            </a:p>
          </p:txBody>
        </p:sp>
        <p:sp>
          <p:nvSpPr>
            <p:cNvPr id="8" name="Rectangle 7"/>
            <p:cNvSpPr/>
            <p:nvPr/>
          </p:nvSpPr>
          <p:spPr>
            <a:xfrm>
              <a:off x="291664" y="2184319"/>
              <a:ext cx="1937730" cy="584775"/>
            </a:xfrm>
            <a:prstGeom prst="rect">
              <a:avLst/>
            </a:prstGeom>
            <a:solidFill>
              <a:schemeClr val="accent4">
                <a:lumMod val="20000"/>
                <a:lumOff val="80000"/>
              </a:schemeClr>
            </a:solidFill>
          </p:spPr>
          <p:txBody>
            <a:bodyPr wrap="square">
              <a:spAutoFit/>
            </a:bodyPr>
            <a:lstStyle/>
            <a:p>
              <a:pPr algn="r"/>
              <a:r>
                <a:rPr lang="en-US" sz="1600" b="1" smtClean="0">
                  <a:solidFill>
                    <a:srgbClr val="FF0000"/>
                  </a:solidFill>
                  <a:latin typeface="Arial" panose="020B0604020202020204" pitchFamily="34" charset="0"/>
                  <a:cs typeface="Arial" panose="020B0604020202020204" pitchFamily="34" charset="0"/>
                </a:rPr>
                <a:t>Các thành viên tham gia</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9" name="Rectangle 8"/>
            <p:cNvSpPr/>
            <p:nvPr/>
          </p:nvSpPr>
          <p:spPr>
            <a:xfrm>
              <a:off x="291664" y="3898664"/>
              <a:ext cx="1876770" cy="584775"/>
            </a:xfrm>
            <a:prstGeom prst="rect">
              <a:avLst/>
            </a:prstGeom>
            <a:solidFill>
              <a:schemeClr val="accent4">
                <a:lumMod val="20000"/>
                <a:lumOff val="80000"/>
              </a:schemeClr>
            </a:solidFill>
          </p:spPr>
          <p:txBody>
            <a:bodyPr wrap="square">
              <a:spAutoFit/>
            </a:bodyPr>
            <a:lstStyle/>
            <a:p>
              <a:pPr algn="r"/>
              <a:r>
                <a:rPr lang="en-US" sz="1600" b="1" smtClean="0">
                  <a:solidFill>
                    <a:srgbClr val="FF0000"/>
                  </a:solidFill>
                  <a:latin typeface="Arial" panose="020B0604020202020204" pitchFamily="34" charset="0"/>
                  <a:cs typeface="Arial" panose="020B0604020202020204" pitchFamily="34" charset="0"/>
                </a:rPr>
                <a:t>Hướng dẫn sử dụng</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4" name="Right Arrow 3"/>
            <p:cNvSpPr/>
            <p:nvPr/>
          </p:nvSpPr>
          <p:spPr>
            <a:xfrm>
              <a:off x="2333898" y="2302893"/>
              <a:ext cx="1145902" cy="34762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33898" y="4017238"/>
              <a:ext cx="1145902" cy="34762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3286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8403"/>
          <a:stretch/>
        </p:blipFill>
        <p:spPr>
          <a:xfrm>
            <a:off x="7967133" y="230813"/>
            <a:ext cx="3852333" cy="6627187"/>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 </a:t>
            </a:r>
            <a:r>
              <a:rPr lang="en-US" sz="1600" i="1" smtClean="0">
                <a:solidFill>
                  <a:srgbClr val="FF0000"/>
                </a:solidFill>
                <a:latin typeface="Arial" panose="020B0604020202020204" pitchFamily="34" charset="0"/>
                <a:cs typeface="Arial" panose="020B0604020202020204" pitchFamily="34" charset="0"/>
              </a:rPr>
              <a:t>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43505" y="776810"/>
            <a:ext cx="29976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9" name="Rounded Rectangular Callout 8"/>
          <p:cNvSpPr/>
          <p:nvPr/>
        </p:nvSpPr>
        <p:spPr>
          <a:xfrm>
            <a:off x="4800599" y="1605687"/>
            <a:ext cx="2404534" cy="877741"/>
          </a:xfrm>
          <a:prstGeom prst="wedgeRoundRectCallout">
            <a:avLst>
              <a:gd name="adj1" fmla="val 111467"/>
              <a:gd name="adj2" fmla="val 16095"/>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Excel tự động điền mã số, ngày siêu âm và tên thai phụ trên trang 2</a:t>
            </a:r>
            <a:endParaRPr lang="en-US" sz="1200" b="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43505" y="1605687"/>
            <a:ext cx="3020594" cy="2185214"/>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Trên trang 2, Excel sẽ tự động điền:</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Mã số</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Ngày siêu âm</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Tên thai phụ</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6 ảnh siêu âm</a:t>
            </a:r>
            <a:endParaRPr lang="en-US" sz="1600" b="1">
              <a:solidFill>
                <a:srgbClr val="FF0000"/>
              </a:solidFill>
              <a:latin typeface="Arial" panose="020B0604020202020204" pitchFamily="34" charset="0"/>
              <a:cs typeface="Arial" panose="020B0604020202020204" pitchFamily="34" charset="0"/>
            </a:endParaRPr>
          </a:p>
        </p:txBody>
      </p:sp>
      <p:sp>
        <p:nvSpPr>
          <p:cNvPr id="10" name="Rounded Rectangular Callout 9"/>
          <p:cNvSpPr/>
          <p:nvPr/>
        </p:nvSpPr>
        <p:spPr>
          <a:xfrm>
            <a:off x="4800600" y="3699934"/>
            <a:ext cx="2404534" cy="846666"/>
          </a:xfrm>
          <a:prstGeom prst="wedgeRoundRectCallout">
            <a:avLst>
              <a:gd name="adj1" fmla="val 84387"/>
              <a:gd name="adj2" fmla="val -11317"/>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FF0000"/>
                </a:solidFill>
                <a:latin typeface="Arial" panose="020B0604020202020204" pitchFamily="34" charset="0"/>
                <a:cs typeface="Arial" panose="020B0604020202020204" pitchFamily="34" charset="0"/>
              </a:rPr>
              <a:t>Excel tự động chèn 6 ảnh của thai phụ vào vị trí quy định</a:t>
            </a:r>
          </a:p>
        </p:txBody>
      </p:sp>
    </p:spTree>
    <p:extLst>
      <p:ext uri="{BB962C8B-B14F-4D97-AF65-F5344CB8AC3E}">
        <p14:creationId xmlns:p14="http://schemas.microsoft.com/office/powerpoint/2010/main" val="1100997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7570" b="2091"/>
          <a:stretch/>
        </p:blipFill>
        <p:spPr>
          <a:xfrm>
            <a:off x="3867714" y="776810"/>
            <a:ext cx="8108135" cy="5957648"/>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 </a:t>
            </a:r>
            <a:r>
              <a:rPr lang="en-US" sz="1600" i="1" smtClean="0">
                <a:solidFill>
                  <a:srgbClr val="FF0000"/>
                </a:solidFill>
                <a:latin typeface="Arial" panose="020B0604020202020204" pitchFamily="34" charset="0"/>
                <a:cs typeface="Arial" panose="020B0604020202020204" pitchFamily="34" charset="0"/>
              </a:rPr>
              <a:t>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43505" y="776810"/>
            <a:ext cx="2997628"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
        <p:nvSpPr>
          <p:cNvPr id="9" name="Rounded Rectangular Callout 8"/>
          <p:cNvSpPr/>
          <p:nvPr/>
        </p:nvSpPr>
        <p:spPr>
          <a:xfrm>
            <a:off x="6764867" y="654237"/>
            <a:ext cx="1822584" cy="877741"/>
          </a:xfrm>
          <a:prstGeom prst="wedgeRoundRectCallout">
            <a:avLst>
              <a:gd name="adj1" fmla="val 133301"/>
              <a:gd name="adj2" fmla="val 111590"/>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“PRINT p1” </a:t>
            </a:r>
            <a:br>
              <a:rPr lang="en-US" sz="1200" b="1" smtClean="0">
                <a:solidFill>
                  <a:srgbClr val="FF0000"/>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để in trang 1</a:t>
            </a:r>
            <a:endParaRPr lang="en-US" sz="1200" b="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43505" y="1605687"/>
            <a:ext cx="3020594" cy="3816429"/>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Cách in tương tự như trên file FScanEx S theo trình tự:</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In trang 1</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In trang 2 (trang ảnh)</a:t>
            </a:r>
          </a:p>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Để lưu trang 1 dưới dạng pdf:</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Bấm nút “PRINT p1”</a:t>
            </a:r>
          </a:p>
          <a:p>
            <a:pPr marL="742950" lvl="1" indent="-285750" algn="just">
              <a:spcAft>
                <a:spcPts val="1200"/>
              </a:spcAft>
              <a:buFont typeface="Wingdings" panose="05000000000000000000" pitchFamily="2" charset="2"/>
              <a:buChar char="ü"/>
            </a:pPr>
            <a:r>
              <a:rPr lang="en-US" sz="1600" b="1" smtClean="0">
                <a:solidFill>
                  <a:srgbClr val="FF0000"/>
                </a:solidFill>
                <a:latin typeface="Arial" panose="020B0604020202020204" pitchFamily="34" charset="0"/>
                <a:cs typeface="Arial" panose="020B0604020202020204" pitchFamily="34" charset="0"/>
              </a:rPr>
              <a:t>Bấm nút “SAVE PDF” file được lưu tự động với tên và mã số của thai phụ</a:t>
            </a:r>
            <a:endParaRPr lang="en-US" sz="1600" b="1">
              <a:solidFill>
                <a:srgbClr val="FF0000"/>
              </a:solidFill>
              <a:latin typeface="Arial" panose="020B0604020202020204" pitchFamily="34" charset="0"/>
              <a:cs typeface="Arial" panose="020B0604020202020204" pitchFamily="34" charset="0"/>
            </a:endParaRPr>
          </a:p>
        </p:txBody>
      </p:sp>
      <p:sp>
        <p:nvSpPr>
          <p:cNvPr id="12" name="Rounded Rectangular Callout 11"/>
          <p:cNvSpPr/>
          <p:nvPr/>
        </p:nvSpPr>
        <p:spPr>
          <a:xfrm>
            <a:off x="6764867" y="1958103"/>
            <a:ext cx="1822584" cy="877741"/>
          </a:xfrm>
          <a:prstGeom prst="wedgeRoundRectCallout">
            <a:avLst>
              <a:gd name="adj1" fmla="val 130514"/>
              <a:gd name="adj2" fmla="val 13201"/>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a:t>
            </a:r>
            <a:r>
              <a:rPr lang="en-US" sz="1200" b="1" smtClean="0">
                <a:solidFill>
                  <a:srgbClr val="00B050"/>
                </a:solidFill>
                <a:latin typeface="Arial" panose="020B0604020202020204" pitchFamily="34" charset="0"/>
                <a:cs typeface="Arial" panose="020B0604020202020204" pitchFamily="34" charset="0"/>
              </a:rPr>
              <a:t>“PRINT p2” </a:t>
            </a:r>
            <a:br>
              <a:rPr lang="en-US" sz="1200" b="1" smtClean="0">
                <a:solidFill>
                  <a:srgbClr val="00B050"/>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để in trang 2</a:t>
            </a:r>
            <a:endParaRPr lang="en-US" sz="1200" b="1">
              <a:solidFill>
                <a:srgbClr val="FF0000"/>
              </a:solidFill>
              <a:latin typeface="Arial" panose="020B0604020202020204" pitchFamily="34" charset="0"/>
              <a:cs typeface="Arial" panose="020B0604020202020204" pitchFamily="34" charset="0"/>
            </a:endParaRPr>
          </a:p>
        </p:txBody>
      </p:sp>
      <p:sp>
        <p:nvSpPr>
          <p:cNvPr id="13" name="Rounded Rectangular Callout 12"/>
          <p:cNvSpPr/>
          <p:nvPr/>
        </p:nvSpPr>
        <p:spPr>
          <a:xfrm>
            <a:off x="6764867" y="3151903"/>
            <a:ext cx="1822584" cy="877741"/>
          </a:xfrm>
          <a:prstGeom prst="wedgeRoundRectCallout">
            <a:avLst>
              <a:gd name="adj1" fmla="val 124939"/>
              <a:gd name="adj2" fmla="val -74577"/>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Bấm “PRINT p1”</a:t>
            </a:r>
            <a:r>
              <a:rPr lang="en-US" sz="1200" b="1" smtClean="0">
                <a:solidFill>
                  <a:srgbClr val="00B050"/>
                </a:solidFill>
                <a:latin typeface="Arial" panose="020B0604020202020204" pitchFamily="34" charset="0"/>
                <a:cs typeface="Arial" panose="020B0604020202020204" pitchFamily="34" charset="0"/>
              </a:rPr>
              <a:t> </a:t>
            </a:r>
            <a:br>
              <a:rPr lang="en-US" sz="1200" b="1" smtClean="0">
                <a:solidFill>
                  <a:srgbClr val="00B050"/>
                </a:solidFill>
                <a:latin typeface="Arial" panose="020B0604020202020204" pitchFamily="34" charset="0"/>
                <a:cs typeface="Arial" panose="020B0604020202020204" pitchFamily="34" charset="0"/>
              </a:rPr>
            </a:br>
            <a:r>
              <a:rPr lang="en-US" sz="1200" b="1" smtClean="0">
                <a:solidFill>
                  <a:srgbClr val="FF0000"/>
                </a:solidFill>
                <a:latin typeface="Arial" panose="020B0604020202020204" pitchFamily="34" charset="0"/>
                <a:cs typeface="Arial" panose="020B0604020202020204" pitchFamily="34" charset="0"/>
              </a:rPr>
              <a:t>rồi bấm </a:t>
            </a:r>
            <a:r>
              <a:rPr lang="en-US" sz="1200" b="1" smtClean="0">
                <a:solidFill>
                  <a:schemeClr val="tx1"/>
                </a:solidFill>
                <a:latin typeface="Arial" panose="020B0604020202020204" pitchFamily="34" charset="0"/>
                <a:cs typeface="Arial" panose="020B0604020202020204" pitchFamily="34" charset="0"/>
              </a:rPr>
              <a:t>“SAVE PDF”</a:t>
            </a:r>
            <a:r>
              <a:rPr lang="en-US" sz="1200" b="1" smtClean="0">
                <a:solidFill>
                  <a:srgbClr val="FF0000"/>
                </a:solidFill>
                <a:latin typeface="Arial" panose="020B0604020202020204" pitchFamily="34" charset="0"/>
                <a:cs typeface="Arial" panose="020B0604020202020204" pitchFamily="34" charset="0"/>
              </a:rPr>
              <a:t> để lưu tự động trang 1 dưới dạng pdf</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07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5859" b="2283"/>
          <a:stretch/>
        </p:blipFill>
        <p:spPr>
          <a:xfrm>
            <a:off x="5886450" y="639382"/>
            <a:ext cx="6305550" cy="6186208"/>
          </a:xfrm>
          <a:prstGeom prst="rect">
            <a:avLst/>
          </a:prstGeom>
        </p:spPr>
      </p:pic>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 </a:t>
            </a:r>
            <a:r>
              <a:rPr lang="en-US" sz="1600" i="1" smtClean="0">
                <a:solidFill>
                  <a:srgbClr val="FF0000"/>
                </a:solidFill>
                <a:latin typeface="Arial" panose="020B0604020202020204" pitchFamily="34" charset="0"/>
                <a:cs typeface="Arial" panose="020B0604020202020204" pitchFamily="34" charset="0"/>
              </a:rPr>
              <a:t>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43505" y="776810"/>
            <a:ext cx="410464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a:t>
            </a:r>
            <a:r>
              <a:rPr lang="en-US" sz="1600" b="1" smtClean="0">
                <a:solidFill>
                  <a:srgbClr val="FF0000"/>
                </a:solidFill>
                <a:latin typeface="Arial" panose="020B0604020202020204" pitchFamily="34" charset="0"/>
                <a:cs typeface="Arial" panose="020B0604020202020204" pitchFamily="34" charset="0"/>
              </a:rPr>
              <a:t>2:</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smtClean="0">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Sao lưu</a:t>
            </a:r>
            <a:endParaRPr lang="en-US" sz="1600" b="1" smtClean="0">
              <a:solidFill>
                <a:schemeClr val="accent6">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143504" y="1605687"/>
            <a:ext cx="4104645" cy="830997"/>
          </a:xfrm>
          <a:prstGeom prst="rect">
            <a:avLst/>
          </a:prstGeom>
          <a:solidFill>
            <a:schemeClr val="bg1">
              <a:lumMod val="95000"/>
            </a:schemeClr>
          </a:solidFill>
        </p:spPr>
        <p:txBody>
          <a:bodyPr wrap="square">
            <a:spAutoFit/>
          </a:bodyPr>
          <a:lstStyle/>
          <a:p>
            <a:pPr marL="285750" indent="-285750" algn="just">
              <a:spcAft>
                <a:spcPts val="1200"/>
              </a:spcAft>
              <a:buFont typeface="Wingdings" panose="05000000000000000000" pitchFamily="2" charset="2"/>
              <a:buChar char="§"/>
            </a:pPr>
            <a:r>
              <a:rPr lang="en-US" sz="1600" b="1" smtClean="0">
                <a:latin typeface="Arial" panose="020B0604020202020204" pitchFamily="34" charset="0"/>
                <a:cs typeface="Arial" panose="020B0604020202020204" pitchFamily="34" charset="0"/>
              </a:rPr>
              <a:t>FrcanEx Cho phép sao lưu toàn bộ thông tin và kết quả siêu âm của thai phụ nhanh chóng</a:t>
            </a:r>
            <a:endParaRPr lang="en-US" sz="1600" b="1">
              <a:solidFill>
                <a:srgbClr val="FF0000"/>
              </a:solidFill>
              <a:latin typeface="Arial" panose="020B0604020202020204" pitchFamily="34" charset="0"/>
              <a:cs typeface="Arial" panose="020B0604020202020204" pitchFamily="34" charset="0"/>
            </a:endParaRPr>
          </a:p>
        </p:txBody>
      </p:sp>
      <p:sp>
        <p:nvSpPr>
          <p:cNvPr id="13" name="Rounded Rectangular Callout 12"/>
          <p:cNvSpPr/>
          <p:nvPr/>
        </p:nvSpPr>
        <p:spPr>
          <a:xfrm>
            <a:off x="8717492" y="3628153"/>
            <a:ext cx="1822584" cy="877741"/>
          </a:xfrm>
          <a:prstGeom prst="wedgeRoundRectCallout">
            <a:avLst>
              <a:gd name="adj1" fmla="val -98216"/>
              <a:gd name="adj2" fmla="val 297637"/>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Bầm vào sheet “STAT”</a:t>
            </a:r>
            <a:endParaRPr 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389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 </a:t>
            </a:r>
            <a:r>
              <a:rPr lang="en-US" sz="1600" i="1" smtClean="0">
                <a:solidFill>
                  <a:srgbClr val="FF0000"/>
                </a:solidFill>
                <a:latin typeface="Arial" panose="020B0604020202020204" pitchFamily="34" charset="0"/>
                <a:cs typeface="Arial" panose="020B0604020202020204" pitchFamily="34" charset="0"/>
              </a:rPr>
              <a:t>KÈM ẢNH</a:t>
            </a:r>
            <a:endParaRPr lang="en-US" sz="2400" i="1" smtClean="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43505" y="776810"/>
            <a:ext cx="4104644"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a:t>
            </a:r>
            <a:r>
              <a:rPr lang="en-US" sz="1600" b="1" smtClean="0">
                <a:solidFill>
                  <a:srgbClr val="FF0000"/>
                </a:solidFill>
                <a:latin typeface="Arial" panose="020B0604020202020204" pitchFamily="34" charset="0"/>
                <a:cs typeface="Arial" panose="020B0604020202020204" pitchFamily="34" charset="0"/>
              </a:rPr>
              <a:t>2:</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smtClean="0">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Sao lưu</a:t>
            </a:r>
            <a:endParaRPr lang="en-US" sz="1600" b="1" smtClean="0">
              <a:solidFill>
                <a:schemeClr val="accent6">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143504" y="1605687"/>
            <a:ext cx="4104645" cy="3847207"/>
          </a:xfrm>
          <a:prstGeom prst="rect">
            <a:avLst/>
          </a:prstGeom>
          <a:solidFill>
            <a:schemeClr val="bg1">
              <a:lumMod val="95000"/>
            </a:schemeClr>
          </a:solidFill>
        </p:spPr>
        <p:txBody>
          <a:bodyPr wrap="square">
            <a:spAutoFit/>
          </a:bodyPr>
          <a:lstStyle/>
          <a:p>
            <a:pPr marL="342900" indent="-342900" algn="just">
              <a:spcAft>
                <a:spcPts val="600"/>
              </a:spcAft>
              <a:buFont typeface="+mj-lt"/>
              <a:buAutoNum type="arabicPeriod"/>
            </a:pPr>
            <a:r>
              <a:rPr lang="en-US" sz="1600" b="1">
                <a:latin typeface="Arial" panose="020B0604020202020204" pitchFamily="34" charset="0"/>
                <a:cs typeface="Arial" panose="020B0604020202020204" pitchFamily="34" charset="0"/>
              </a:rPr>
              <a:t>Bầm vào ô tiếp theo trong cột B của sheet “STAT”</a:t>
            </a:r>
          </a:p>
          <a:p>
            <a:pPr marL="342900" indent="-342900" algn="just">
              <a:spcAft>
                <a:spcPts val="600"/>
              </a:spcAft>
              <a:buFont typeface="+mj-lt"/>
              <a:buAutoNum type="arabicPeriod"/>
            </a:pPr>
            <a:r>
              <a:rPr lang="en-US" sz="1600" b="1">
                <a:latin typeface="Arial" panose="020B0604020202020204" pitchFamily="34" charset="0"/>
                <a:cs typeface="Arial" panose="020B0604020202020204" pitchFamily="34" charset="0"/>
              </a:rPr>
              <a:t>Bấm Ctrl + s</a:t>
            </a:r>
          </a:p>
          <a:p>
            <a:pPr marL="342900" indent="-342900" algn="just">
              <a:spcAft>
                <a:spcPts val="600"/>
              </a:spcAft>
              <a:buFont typeface="+mj-lt"/>
              <a:buAutoNum type="arabicPeriod"/>
            </a:pPr>
            <a:r>
              <a:rPr lang="en-US" sz="1600" b="1">
                <a:latin typeface="Arial" panose="020B0604020202020204" pitchFamily="34" charset="0"/>
                <a:cs typeface="Arial" panose="020B0604020202020204" pitchFamily="34" charset="0"/>
              </a:rPr>
              <a:t>Chương trình sẽ tự động lưu </a:t>
            </a:r>
            <a:r>
              <a:rPr lang="en-US" sz="1600" b="1">
                <a:latin typeface="Arial" panose="020B0604020202020204" pitchFamily="34" charset="0"/>
                <a:cs typeface="Arial" panose="020B0604020202020204" pitchFamily="34" charset="0"/>
              </a:rPr>
              <a:t>kết </a:t>
            </a:r>
            <a:r>
              <a:rPr lang="en-US" sz="1600" b="1" smtClean="0">
                <a:latin typeface="Arial" panose="020B0604020202020204" pitchFamily="34" charset="0"/>
                <a:cs typeface="Arial" panose="020B0604020202020204" pitchFamily="34" charset="0"/>
              </a:rPr>
              <a:t>quả từ cột E8 đến E80 và phần theo dõi (E83) trên sheet FscanEx vào sheet STAT.</a:t>
            </a:r>
          </a:p>
          <a:p>
            <a:pPr marL="342900" indent="-342900" algn="just">
              <a:spcAft>
                <a:spcPts val="600"/>
              </a:spcAft>
              <a:buFont typeface="+mj-lt"/>
              <a:buAutoNum type="arabicPeriod"/>
            </a:pPr>
            <a:r>
              <a:rPr lang="en-US" sz="1600" b="1" smtClean="0">
                <a:latin typeface="Arial" panose="020B0604020202020204" pitchFamily="34" charset="0"/>
                <a:cs typeface="Arial" panose="020B0604020202020204" pitchFamily="34" charset="0"/>
              </a:rPr>
              <a:t>Nếu cần ghi chú thêm điền vào ô “ghi chú” tương ứng</a:t>
            </a:r>
          </a:p>
          <a:p>
            <a:pPr marL="342900" indent="-342900" algn="just">
              <a:spcAft>
                <a:spcPts val="600"/>
              </a:spcAft>
              <a:buFont typeface="+mj-lt"/>
              <a:buAutoNum type="arabicPeriod"/>
            </a:pPr>
            <a:r>
              <a:rPr lang="en-US" sz="1600" b="1" smtClean="0">
                <a:solidFill>
                  <a:srgbClr val="FF0000"/>
                </a:solidFill>
                <a:latin typeface="Arial" panose="020B0604020202020204" pitchFamily="34" charset="0"/>
                <a:cs typeface="Arial" panose="020B0604020202020204" pitchFamily="34" charset="0"/>
              </a:rPr>
              <a:t>LƯU Ý:</a:t>
            </a:r>
            <a:r>
              <a:rPr lang="en-US" sz="1600" b="1" smtClean="0">
                <a:latin typeface="Arial" panose="020B0604020202020204" pitchFamily="34" charset="0"/>
                <a:cs typeface="Arial" panose="020B0604020202020204" pitchFamily="34" charset="0"/>
              </a:rPr>
              <a:t> </a:t>
            </a:r>
            <a:r>
              <a:rPr lang="en-US" sz="1600" b="1" smtClean="0">
                <a:solidFill>
                  <a:srgbClr val="FF0000"/>
                </a:solidFill>
                <a:latin typeface="Arial" panose="020B0604020202020204" pitchFamily="34" charset="0"/>
                <a:cs typeface="Arial" panose="020B0604020202020204" pitchFamily="34" charset="0"/>
              </a:rPr>
              <a:t>Để tiên việc quan sát, từ cột H đến BW được ẩn. Muốn đọc kết quả trong những ô này, chọn cột H và BW, bám chuột phải, chọn Unhide.</a:t>
            </a:r>
          </a:p>
        </p:txBody>
      </p:sp>
      <p:pic>
        <p:nvPicPr>
          <p:cNvPr id="4" name="Picture 3"/>
          <p:cNvPicPr>
            <a:picLocks noChangeAspect="1"/>
          </p:cNvPicPr>
          <p:nvPr/>
        </p:nvPicPr>
        <p:blipFill rotWithShape="1">
          <a:blip r:embed="rId2"/>
          <a:srcRect r="40547" b="1852"/>
          <a:stretch/>
        </p:blipFill>
        <p:spPr>
          <a:xfrm>
            <a:off x="5429250" y="694192"/>
            <a:ext cx="6762750" cy="6068558"/>
          </a:xfrm>
          <a:prstGeom prst="rect">
            <a:avLst/>
          </a:prstGeom>
        </p:spPr>
      </p:pic>
      <p:sp>
        <p:nvSpPr>
          <p:cNvPr id="13" name="Rounded Rectangular Callout 12"/>
          <p:cNvSpPr/>
          <p:nvPr/>
        </p:nvSpPr>
        <p:spPr>
          <a:xfrm>
            <a:off x="8346017" y="429863"/>
            <a:ext cx="1822584" cy="1260861"/>
          </a:xfrm>
          <a:prstGeom prst="wedgeRoundRectCallout">
            <a:avLst>
              <a:gd name="adj1" fmla="val -167724"/>
              <a:gd name="adj2" fmla="val 119219"/>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FF0000"/>
                </a:solidFill>
                <a:latin typeface="Arial" panose="020B0604020202020204" pitchFamily="34" charset="0"/>
                <a:cs typeface="Arial" panose="020B0604020202020204" pitchFamily="34" charset="0"/>
              </a:rPr>
              <a:t>Bầm vào ô tiếp theo trong cột B của sheet “STAT”</a:t>
            </a:r>
          </a:p>
          <a:p>
            <a:pPr algn="ctr"/>
            <a:r>
              <a:rPr lang="en-US" sz="1200" b="1" smtClean="0">
                <a:solidFill>
                  <a:schemeClr val="tx1"/>
                </a:solidFill>
                <a:latin typeface="Arial" panose="020B0604020202020204" pitchFamily="34" charset="0"/>
                <a:cs typeface="Arial" panose="020B0604020202020204" pitchFamily="34" charset="0"/>
              </a:rPr>
              <a:t>Bấm Ctrl + s</a:t>
            </a:r>
          </a:p>
          <a:p>
            <a:pPr algn="ctr"/>
            <a:r>
              <a:rPr lang="en-US" sz="1200" b="1" smtClean="0">
                <a:solidFill>
                  <a:schemeClr val="tx1"/>
                </a:solidFill>
                <a:latin typeface="Arial" panose="020B0604020202020204" pitchFamily="34" charset="0"/>
                <a:cs typeface="Arial" panose="020B0604020202020204" pitchFamily="34" charset="0"/>
              </a:rPr>
              <a:t>Chương trình sẽ tự động lưu kết q</a:t>
            </a:r>
            <a:endParaRPr lang="en-US" sz="1200" b="1">
              <a:solidFill>
                <a:schemeClr val="tx1"/>
              </a:solidFill>
              <a:latin typeface="Arial" panose="020B0604020202020204" pitchFamily="34" charset="0"/>
              <a:cs typeface="Arial" panose="020B0604020202020204" pitchFamily="34" charset="0"/>
            </a:endParaRPr>
          </a:p>
        </p:txBody>
      </p:sp>
      <p:sp>
        <p:nvSpPr>
          <p:cNvPr id="9" name="Rounded Rectangular Callout 8"/>
          <p:cNvSpPr/>
          <p:nvPr/>
        </p:nvSpPr>
        <p:spPr>
          <a:xfrm>
            <a:off x="8974667" y="4152900"/>
            <a:ext cx="1822584" cy="494621"/>
          </a:xfrm>
          <a:prstGeom prst="wedgeRoundRectCallout">
            <a:avLst>
              <a:gd name="adj1" fmla="val -137412"/>
              <a:gd name="adj2" fmla="val 425650"/>
              <a:gd name="adj3" fmla="val 16667"/>
            </a:avLst>
          </a:prstGeom>
          <a:solidFill>
            <a:schemeClr val="accent5">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33CC"/>
                </a:solidFill>
                <a:latin typeface="Arial" panose="020B0604020202020204" pitchFamily="34" charset="0"/>
                <a:cs typeface="Arial" panose="020B0604020202020204" pitchFamily="34" charset="0"/>
              </a:rPr>
              <a:t>Sheet “STAT”</a:t>
            </a:r>
            <a:endParaRPr lang="en-US" sz="1200" b="1">
              <a:solidFill>
                <a:srgbClr val="0033CC"/>
              </a:solidFill>
              <a:latin typeface="Arial" panose="020B0604020202020204" pitchFamily="34" charset="0"/>
              <a:cs typeface="Arial" panose="020B0604020202020204" pitchFamily="34" charset="0"/>
            </a:endParaRPr>
          </a:p>
        </p:txBody>
      </p:sp>
      <p:sp>
        <p:nvSpPr>
          <p:cNvPr id="12" name="Rounded Rectangular Callout 11"/>
          <p:cNvSpPr/>
          <p:nvPr/>
        </p:nvSpPr>
        <p:spPr>
          <a:xfrm>
            <a:off x="8974667" y="3386908"/>
            <a:ext cx="1822584" cy="494621"/>
          </a:xfrm>
          <a:prstGeom prst="wedgeRoundRectCallout">
            <a:avLst>
              <a:gd name="adj1" fmla="val 84697"/>
              <a:gd name="adj2" fmla="val -207911"/>
              <a:gd name="adj3" fmla="val 1666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rgbClr val="00B050"/>
                </a:solidFill>
                <a:latin typeface="Arial" panose="020B0604020202020204" pitchFamily="34" charset="0"/>
                <a:cs typeface="Arial" panose="020B0604020202020204" pitchFamily="34" charset="0"/>
              </a:rPr>
              <a:t>Ghi chú thêm vào đây nếu cần</a:t>
            </a:r>
            <a:endParaRPr lang="en-US" sz="1200" b="1">
              <a:solidFill>
                <a:srgbClr val="00B050"/>
              </a:solidFill>
              <a:latin typeface="Arial" panose="020B0604020202020204" pitchFamily="34" charset="0"/>
              <a:cs typeface="Arial" panose="020B0604020202020204" pitchFamily="34" charset="0"/>
            </a:endParaRPr>
          </a:p>
        </p:txBody>
      </p:sp>
      <p:sp>
        <p:nvSpPr>
          <p:cNvPr id="14" name="Oval 13"/>
          <p:cNvSpPr/>
          <p:nvPr/>
        </p:nvSpPr>
        <p:spPr>
          <a:xfrm>
            <a:off x="9349585" y="1916389"/>
            <a:ext cx="1447666" cy="4937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367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95575"/>
            <a:ext cx="12192000" cy="4162425"/>
          </a:xfrm>
          <a:prstGeom prst="rect">
            <a:avLst/>
          </a:prstGeom>
          <a:solidFill>
            <a:srgbClr val="DD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8066" y="475372"/>
            <a:ext cx="7315200" cy="1384995"/>
          </a:xfrm>
          <a:prstGeom prst="rect">
            <a:avLst/>
          </a:prstGeom>
        </p:spPr>
        <p:txBody>
          <a:bodyPr wrap="square">
            <a:spAutoFit/>
          </a:bodyPr>
          <a:lstStyle/>
          <a:p>
            <a:r>
              <a:rPr lang="en-US" sz="2800" i="1" smtClean="0">
                <a:solidFill>
                  <a:srgbClr val="FF0000"/>
                </a:solidFill>
                <a:latin typeface="Arial" panose="020B0604020202020204" pitchFamily="34" charset="0"/>
                <a:cs typeface="Arial" panose="020B0604020202020204" pitchFamily="34" charset="0"/>
              </a:rPr>
              <a:t>XIN GỬI TẶNG ĐẾN QUÝ ĐỒNG NGHIỆP </a:t>
            </a:r>
            <a:br>
              <a:rPr lang="en-US" sz="2800" i="1" smtClean="0">
                <a:solidFill>
                  <a:srgbClr val="FF0000"/>
                </a:solidFill>
                <a:latin typeface="Arial" panose="020B0604020202020204" pitchFamily="34" charset="0"/>
                <a:cs typeface="Arial" panose="020B0604020202020204" pitchFamily="34" charset="0"/>
              </a:rPr>
            </a:br>
            <a:r>
              <a:rPr lang="en-US" sz="2800" i="1" smtClean="0">
                <a:solidFill>
                  <a:srgbClr val="FF0000"/>
                </a:solidFill>
                <a:latin typeface="Arial" panose="020B0604020202020204" pitchFamily="34" charset="0"/>
                <a:cs typeface="Arial" panose="020B0604020202020204" pitchFamily="34" charset="0"/>
              </a:rPr>
              <a:t>ĐANG LÀM TRONG LÃNH VỰC </a:t>
            </a:r>
            <a:br>
              <a:rPr lang="en-US" sz="2800" i="1" smtClean="0">
                <a:solidFill>
                  <a:srgbClr val="FF0000"/>
                </a:solidFill>
                <a:latin typeface="Arial" panose="020B0604020202020204" pitchFamily="34" charset="0"/>
                <a:cs typeface="Arial" panose="020B0604020202020204" pitchFamily="34" charset="0"/>
              </a:rPr>
            </a:br>
            <a:r>
              <a:rPr lang="en-US" sz="2800" i="1" smtClean="0">
                <a:solidFill>
                  <a:srgbClr val="FF0000"/>
                </a:solidFill>
                <a:latin typeface="Arial" panose="020B0604020202020204" pitchFamily="34" charset="0"/>
                <a:cs typeface="Arial" panose="020B0604020202020204" pitchFamily="34" charset="0"/>
              </a:rPr>
              <a:t>SIÊU ÂM SẢN KHOA</a:t>
            </a:r>
          </a:p>
        </p:txBody>
      </p:sp>
      <p:sp>
        <p:nvSpPr>
          <p:cNvPr id="2" name="Rectangle 1"/>
          <p:cNvSpPr/>
          <p:nvPr/>
        </p:nvSpPr>
        <p:spPr>
          <a:xfrm>
            <a:off x="6794016" y="5976640"/>
            <a:ext cx="4789594" cy="369332"/>
          </a:xfrm>
          <a:prstGeom prst="rect">
            <a:avLst/>
          </a:prstGeom>
        </p:spPr>
        <p:txBody>
          <a:bodyPr wrap="square">
            <a:spAutoFit/>
          </a:bodyPr>
          <a:lstStyle/>
          <a:p>
            <a:pPr algn="just"/>
            <a:r>
              <a:rPr lang="en-US" b="1" i="1" smtClean="0">
                <a:solidFill>
                  <a:srgbClr val="577FFF"/>
                </a:solidFill>
                <a:latin typeface="Arial" panose="020B0604020202020204" pitchFamily="34" charset="0"/>
                <a:cs typeface="Arial" panose="020B0604020202020204" pitchFamily="34" charset="0"/>
              </a:rPr>
              <a:t>XIN CÁM ƠN CÁC BẠN ĐÃ LẮNG NGHE</a:t>
            </a:r>
          </a:p>
        </p:txBody>
      </p:sp>
      <p:sp>
        <p:nvSpPr>
          <p:cNvPr id="4" name="Rectangle 3"/>
          <p:cNvSpPr/>
          <p:nvPr/>
        </p:nvSpPr>
        <p:spPr>
          <a:xfrm>
            <a:off x="618065" y="2952211"/>
            <a:ext cx="8268759" cy="1446550"/>
          </a:xfrm>
          <a:prstGeom prst="rect">
            <a:avLst/>
          </a:prstGeom>
        </p:spPr>
        <p:txBody>
          <a:bodyPr wrap="square">
            <a:spAutoFit/>
          </a:bodyPr>
          <a:lstStyle/>
          <a:p>
            <a:r>
              <a:rPr lang="en-US" sz="2000" i="1" smtClean="0">
                <a:solidFill>
                  <a:srgbClr val="FF0000"/>
                </a:solidFill>
                <a:latin typeface="Arial" panose="020B0604020202020204" pitchFamily="34" charset="0"/>
                <a:cs typeface="Arial" panose="020B0604020202020204" pitchFamily="34" charset="0"/>
              </a:rPr>
              <a:t>Từ </a:t>
            </a:r>
            <a:r>
              <a:rPr lang="en-US" sz="2000" i="1">
                <a:solidFill>
                  <a:srgbClr val="FF0000"/>
                </a:solidFill>
                <a:latin typeface="Arial" panose="020B0604020202020204" pitchFamily="34" charset="0"/>
                <a:cs typeface="Arial" panose="020B0604020202020204" pitchFamily="34" charset="0"/>
              </a:rPr>
              <a:t>ngày </a:t>
            </a:r>
            <a:r>
              <a:rPr lang="en-US" sz="2000" i="1" smtClean="0">
                <a:solidFill>
                  <a:srgbClr val="FF0000"/>
                </a:solidFill>
                <a:latin typeface="Arial" panose="020B0604020202020204" pitchFamily="34" charset="0"/>
                <a:cs typeface="Arial" panose="020B0604020202020204" pitchFamily="34" charset="0"/>
              </a:rPr>
              <a:t>15/8/2018</a:t>
            </a:r>
            <a:r>
              <a:rPr lang="en-US" sz="2000" i="1" smtClean="0">
                <a:solidFill>
                  <a:srgbClr val="FF0000"/>
                </a:solidFill>
                <a:latin typeface="Arial" panose="020B0604020202020204" pitchFamily="34" charset="0"/>
                <a:cs typeface="Arial" panose="020B0604020202020204" pitchFamily="34" charset="0"/>
              </a:rPr>
              <a:t>, các bạn có thể tải chương trình từ trang web:</a:t>
            </a:r>
          </a:p>
          <a:p>
            <a:r>
              <a:rPr lang="en-US" sz="2000" i="1" smtClean="0">
                <a:solidFill>
                  <a:srgbClr val="FF0000"/>
                </a:solidFill>
                <a:latin typeface="Arial" panose="020B0604020202020204" pitchFamily="34" charset="0"/>
                <a:cs typeface="Arial" panose="020B0604020202020204" pitchFamily="34" charset="0"/>
                <a:hlinkClick r:id="rId2"/>
              </a:rPr>
              <a:t>http://sieuamvietnam.vn</a:t>
            </a:r>
            <a:endParaRPr lang="en-US" sz="2000" i="1" smtClean="0">
              <a:solidFill>
                <a:srgbClr val="FF0000"/>
              </a:solidFill>
              <a:latin typeface="Arial" panose="020B0604020202020204" pitchFamily="34" charset="0"/>
              <a:cs typeface="Arial" panose="020B0604020202020204" pitchFamily="34" charset="0"/>
            </a:endParaRPr>
          </a:p>
          <a:p>
            <a:r>
              <a:rPr lang="en-US" sz="2000" i="1" smtClean="0">
                <a:solidFill>
                  <a:srgbClr val="FF0000"/>
                </a:solidFill>
                <a:latin typeface="Arial" panose="020B0604020202020204" pitchFamily="34" charset="0"/>
                <a:cs typeface="Arial" panose="020B0604020202020204" pitchFamily="34" charset="0"/>
                <a:hlinkClick r:id="rId3"/>
              </a:rPr>
              <a:t>http://chaodontuonglai.vn</a:t>
            </a:r>
            <a:endParaRPr lang="en-US" sz="2000" i="1" smtClean="0">
              <a:solidFill>
                <a:srgbClr val="FF0000"/>
              </a:solidFill>
              <a:latin typeface="Arial" panose="020B0604020202020204" pitchFamily="34" charset="0"/>
              <a:cs typeface="Arial" panose="020B0604020202020204" pitchFamily="34" charset="0"/>
            </a:endParaRPr>
          </a:p>
          <a:p>
            <a:endParaRPr lang="en-US" sz="2800" i="1"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532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92" y="17255"/>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13" name="Group 12"/>
          <p:cNvGrpSpPr/>
          <p:nvPr/>
        </p:nvGrpSpPr>
        <p:grpSpPr>
          <a:xfrm>
            <a:off x="300130" y="550655"/>
            <a:ext cx="11553204" cy="6210211"/>
            <a:chOff x="300130" y="550655"/>
            <a:chExt cx="11553204" cy="6210211"/>
          </a:xfrm>
        </p:grpSpPr>
        <p:sp>
          <p:nvSpPr>
            <p:cNvPr id="6" name="Rectangle 5"/>
            <p:cNvSpPr/>
            <p:nvPr/>
          </p:nvSpPr>
          <p:spPr>
            <a:xfrm>
              <a:off x="300130" y="886384"/>
              <a:ext cx="2714003" cy="1077218"/>
            </a:xfrm>
            <a:prstGeom prst="rect">
              <a:avLst/>
            </a:prstGeom>
            <a:solidFill>
              <a:schemeClr val="accent6">
                <a:lumMod val="20000"/>
                <a:lumOff val="80000"/>
              </a:schemeClr>
            </a:solidFill>
          </p:spPr>
          <p:txBody>
            <a:bodyPr wrap="square">
              <a:spAutoFit/>
            </a:bodyPr>
            <a:lstStyle/>
            <a:p>
              <a:pPr algn="just"/>
              <a:r>
                <a:rPr lang="en-US" sz="1600" b="1" smtClean="0">
                  <a:solidFill>
                    <a:srgbClr val="FF0000"/>
                  </a:solidFill>
                  <a:latin typeface="Arial" panose="020B0604020202020204" pitchFamily="34" charset="0"/>
                  <a:cs typeface="Arial" panose="020B0604020202020204" pitchFamily="34" charset="0"/>
                </a:rPr>
                <a:t>Sheet 5</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lgn="just">
                <a:buFont typeface="Wingdings" panose="05000000000000000000" pitchFamily="2" charset="2"/>
                <a:buChar char="§"/>
                <a:tabLst>
                  <a:tab pos="182563" algn="l"/>
                </a:tabLst>
              </a:pPr>
              <a:r>
                <a:rPr lang="en-US" sz="1600" b="1" smtClean="0">
                  <a:solidFill>
                    <a:schemeClr val="accent6">
                      <a:lumMod val="50000"/>
                    </a:schemeClr>
                  </a:solidFill>
                  <a:latin typeface="Arial" panose="020B0604020202020204" pitchFamily="34" charset="0"/>
                  <a:cs typeface="Arial" panose="020B0604020202020204" pitchFamily="34" charset="0"/>
                </a:rPr>
                <a:t>Các trang web hay trong siêu âm thai để tham khảo</a:t>
              </a:r>
            </a:p>
          </p:txBody>
        </p:sp>
        <p:pic>
          <p:nvPicPr>
            <p:cNvPr id="3" name="Picture 2"/>
            <p:cNvPicPr>
              <a:picLocks noChangeAspect="1"/>
            </p:cNvPicPr>
            <p:nvPr/>
          </p:nvPicPr>
          <p:blipFill rotWithShape="1">
            <a:blip r:embed="rId2"/>
            <a:srcRect r="28611" b="2672"/>
            <a:stretch/>
          </p:blipFill>
          <p:spPr>
            <a:xfrm>
              <a:off x="3508110" y="550655"/>
              <a:ext cx="8345224" cy="6210211"/>
            </a:xfrm>
            <a:prstGeom prst="rect">
              <a:avLst/>
            </a:prstGeom>
          </p:spPr>
        </p:pic>
        <p:sp>
          <p:nvSpPr>
            <p:cNvPr id="9" name="Rectangle 8"/>
            <p:cNvSpPr/>
            <p:nvPr/>
          </p:nvSpPr>
          <p:spPr>
            <a:xfrm>
              <a:off x="480105" y="5467032"/>
              <a:ext cx="2534028" cy="584775"/>
            </a:xfrm>
            <a:prstGeom prst="rect">
              <a:avLst/>
            </a:prstGeom>
            <a:solidFill>
              <a:schemeClr val="accent4">
                <a:lumMod val="20000"/>
                <a:lumOff val="80000"/>
              </a:schemeClr>
            </a:solidFill>
          </p:spPr>
          <p:txBody>
            <a:bodyPr wrap="square">
              <a:spAutoFit/>
            </a:bodyPr>
            <a:lstStyle/>
            <a:p>
              <a:pPr algn="r"/>
              <a:r>
                <a:rPr lang="en-US" sz="1600" b="1" smtClean="0">
                  <a:solidFill>
                    <a:srgbClr val="FF0000"/>
                  </a:solidFill>
                  <a:latin typeface="Arial" panose="020B0604020202020204" pitchFamily="34" charset="0"/>
                  <a:cs typeface="Arial" panose="020B0604020202020204" pitchFamily="34" charset="0"/>
                </a:rPr>
                <a:t>Giới thiệu các nội dung chính của trang web</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11" name="Right Arrow 10"/>
            <p:cNvSpPr/>
            <p:nvPr/>
          </p:nvSpPr>
          <p:spPr>
            <a:xfrm>
              <a:off x="3187336" y="5585605"/>
              <a:ext cx="3567853" cy="34762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ular Callout 9"/>
          <p:cNvSpPr/>
          <p:nvPr/>
        </p:nvSpPr>
        <p:spPr>
          <a:xfrm>
            <a:off x="4478868" y="4495800"/>
            <a:ext cx="1947334" cy="778933"/>
          </a:xfrm>
          <a:prstGeom prst="wedgeRoundRectCallout">
            <a:avLst>
              <a:gd name="adj1" fmla="val -43833"/>
              <a:gd name="adj2" fmla="val -182058"/>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b="1">
                <a:solidFill>
                  <a:srgbClr val="FF0000"/>
                </a:solidFill>
                <a:cs typeface="Arial" panose="020B0604020202020204" pitchFamily="34" charset="0"/>
              </a:rPr>
              <a:t>Click chuột phải vào đường link để </a:t>
            </a:r>
            <a:r>
              <a:rPr lang="en-US" sz="1200" b="1" smtClean="0">
                <a:solidFill>
                  <a:srgbClr val="FF0000"/>
                </a:solidFill>
                <a:cs typeface="Arial" panose="020B0604020202020204" pitchFamily="34" charset="0"/>
              </a:rPr>
              <a:t/>
            </a:r>
            <a:br>
              <a:rPr lang="en-US" sz="1200" b="1" smtClean="0">
                <a:solidFill>
                  <a:srgbClr val="FF0000"/>
                </a:solidFill>
                <a:cs typeface="Arial" panose="020B0604020202020204" pitchFamily="34" charset="0"/>
              </a:rPr>
            </a:br>
            <a:r>
              <a:rPr lang="vi-VN" sz="1200" b="1" smtClean="0">
                <a:solidFill>
                  <a:srgbClr val="FF0000"/>
                </a:solidFill>
                <a:cs typeface="Arial" panose="020B0604020202020204" pitchFamily="34" charset="0"/>
              </a:rPr>
              <a:t>truy </a:t>
            </a:r>
            <a:r>
              <a:rPr lang="vi-VN" sz="1200" b="1">
                <a:solidFill>
                  <a:srgbClr val="FF0000"/>
                </a:solidFill>
                <a:cs typeface="Arial" panose="020B0604020202020204" pitchFamily="34" charset="0"/>
              </a:rPr>
              <a:t>cập trang</a:t>
            </a:r>
          </a:p>
        </p:txBody>
      </p:sp>
    </p:spTree>
    <p:extLst>
      <p:ext uri="{BB962C8B-B14F-4D97-AF65-F5344CB8AC3E}">
        <p14:creationId xmlns:p14="http://schemas.microsoft.com/office/powerpoint/2010/main" val="282915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92" y="10633"/>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14" name="Group 13"/>
          <p:cNvGrpSpPr/>
          <p:nvPr/>
        </p:nvGrpSpPr>
        <p:grpSpPr>
          <a:xfrm>
            <a:off x="136070" y="550655"/>
            <a:ext cx="11751132" cy="6150014"/>
            <a:chOff x="136070" y="550655"/>
            <a:chExt cx="11751132" cy="6150014"/>
          </a:xfrm>
        </p:grpSpPr>
        <p:pic>
          <p:nvPicPr>
            <p:cNvPr id="3" name="Picture 2"/>
            <p:cNvPicPr>
              <a:picLocks noChangeAspect="1"/>
            </p:cNvPicPr>
            <p:nvPr/>
          </p:nvPicPr>
          <p:blipFill rotWithShape="1">
            <a:blip r:embed="rId2"/>
            <a:srcRect r="24236" b="3054"/>
            <a:stretch/>
          </p:blipFill>
          <p:spPr>
            <a:xfrm>
              <a:off x="3081868" y="550655"/>
              <a:ext cx="8805334" cy="6150014"/>
            </a:xfrm>
            <a:prstGeom prst="rect">
              <a:avLst/>
            </a:prstGeom>
          </p:spPr>
        </p:pic>
        <p:sp>
          <p:nvSpPr>
            <p:cNvPr id="6" name="Rectangle 5"/>
            <p:cNvSpPr/>
            <p:nvPr/>
          </p:nvSpPr>
          <p:spPr>
            <a:xfrm>
              <a:off x="207992" y="2822420"/>
              <a:ext cx="2485403" cy="1077218"/>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4</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lgn="just">
                <a:buFont typeface="Wingdings" panose="05000000000000000000" pitchFamily="2" charset="2"/>
                <a:buChar char="§"/>
                <a:tabLst>
                  <a:tab pos="182563" algn="l"/>
                </a:tabLst>
              </a:pPr>
              <a:r>
                <a:rPr lang="en-US" sz="1600" b="1" smtClean="0">
                  <a:solidFill>
                    <a:schemeClr val="accent6">
                      <a:lumMod val="50000"/>
                    </a:schemeClr>
                  </a:solidFill>
                  <a:latin typeface="Arial" panose="020B0604020202020204" pitchFamily="34" charset="0"/>
                  <a:cs typeface="Arial" panose="020B0604020202020204" pitchFamily="34" charset="0"/>
                </a:rPr>
                <a:t>Link với trang Web của FMF để tư vấn dị tật bẩm sinh thai nhi</a:t>
              </a:r>
            </a:p>
          </p:txBody>
        </p:sp>
        <p:sp>
          <p:nvSpPr>
            <p:cNvPr id="7" name="Rectangle 6"/>
            <p:cNvSpPr/>
            <p:nvPr/>
          </p:nvSpPr>
          <p:spPr>
            <a:xfrm>
              <a:off x="7763933" y="5509365"/>
              <a:ext cx="3454400" cy="338554"/>
            </a:xfrm>
            <a:prstGeom prst="rect">
              <a:avLst/>
            </a:prstGeom>
            <a:solidFill>
              <a:schemeClr val="accent4">
                <a:lumMod val="20000"/>
                <a:lumOff val="80000"/>
              </a:schemeClr>
            </a:solidFill>
          </p:spPr>
          <p:txBody>
            <a:bodyPr wrap="square">
              <a:spAutoFit/>
            </a:bodyPr>
            <a:lstStyle/>
            <a:p>
              <a:pPr algn="ctr"/>
              <a:r>
                <a:rPr lang="en-US" sz="1600" b="1" smtClean="0">
                  <a:solidFill>
                    <a:srgbClr val="FF0000"/>
                  </a:solidFill>
                  <a:latin typeface="Arial" panose="020B0604020202020204" pitchFamily="34" charset="0"/>
                  <a:cs typeface="Arial" panose="020B0604020202020204" pitchFamily="34" charset="0"/>
                </a:rPr>
                <a:t>Biên dịch: Nguyễn Hoàng Long</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9541933" y="4631267"/>
              <a:ext cx="1515534" cy="203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9677400" y="4842933"/>
              <a:ext cx="16933" cy="666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Káº¿t quáº£ hÃ¬nh áº£nh cho Fetal medicine found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92" y="931334"/>
              <a:ext cx="2599920" cy="12694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6070" y="2242951"/>
              <a:ext cx="2629246" cy="338554"/>
            </a:xfrm>
            <a:prstGeom prst="rect">
              <a:avLst/>
            </a:prstGeom>
          </p:spPr>
          <p:txBody>
            <a:bodyPr wrap="none">
              <a:spAutoFit/>
            </a:bodyPr>
            <a:lstStyle/>
            <a:p>
              <a:r>
                <a:rPr lang="en-US" sz="1600" b="1">
                  <a:solidFill>
                    <a:schemeClr val="accent1">
                      <a:lumMod val="75000"/>
                    </a:schemeClr>
                  </a:solidFill>
                  <a:latin typeface="Arial" panose="020B0604020202020204" pitchFamily="34" charset="0"/>
                  <a:cs typeface="Arial" panose="020B0604020202020204" pitchFamily="34" charset="0"/>
                </a:rPr>
                <a:t>https://fetalmedicine.org/</a:t>
              </a:r>
            </a:p>
          </p:txBody>
        </p:sp>
        <p:pic>
          <p:nvPicPr>
            <p:cNvPr id="12" name="Picture 11"/>
            <p:cNvPicPr>
              <a:picLocks noChangeAspect="1"/>
            </p:cNvPicPr>
            <p:nvPr/>
          </p:nvPicPr>
          <p:blipFill rotWithShape="1">
            <a:blip r:embed="rId4"/>
            <a:srcRect l="80695" t="15307" r="2430" b="2692"/>
            <a:stretch/>
          </p:blipFill>
          <p:spPr>
            <a:xfrm>
              <a:off x="8164188" y="600627"/>
              <a:ext cx="1305275" cy="3435614"/>
            </a:xfrm>
            <a:prstGeom prst="rect">
              <a:avLst/>
            </a:prstGeom>
          </p:spPr>
        </p:pic>
        <p:sp>
          <p:nvSpPr>
            <p:cNvPr id="15" name="Rectangle 14"/>
            <p:cNvSpPr/>
            <p:nvPr/>
          </p:nvSpPr>
          <p:spPr>
            <a:xfrm>
              <a:off x="6397246" y="2822420"/>
              <a:ext cx="1608666" cy="523220"/>
            </a:xfrm>
            <a:prstGeom prst="rect">
              <a:avLst/>
            </a:prstGeom>
            <a:solidFill>
              <a:schemeClr val="accent4">
                <a:lumMod val="20000"/>
                <a:lumOff val="80000"/>
              </a:schemeClr>
            </a:solidFill>
          </p:spPr>
          <p:txBody>
            <a:bodyPr wrap="square">
              <a:spAutoFit/>
            </a:bodyPr>
            <a:lstStyle/>
            <a:p>
              <a:pPr algn="r"/>
              <a:r>
                <a:rPr lang="en-US" sz="1400" b="1" smtClean="0">
                  <a:solidFill>
                    <a:srgbClr val="FF0000"/>
                  </a:solidFill>
                  <a:latin typeface="Arial" panose="020B0604020202020204" pitchFamily="34" charset="0"/>
                  <a:cs typeface="Arial" panose="020B0604020202020204" pitchFamily="34" charset="0"/>
                </a:rPr>
                <a:t>Chuyển đổi sang tiếng Việt</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16" name="Right Arrow 15"/>
            <p:cNvSpPr/>
            <p:nvPr/>
          </p:nvSpPr>
          <p:spPr>
            <a:xfrm rot="1179405">
              <a:off x="7981523" y="3257890"/>
              <a:ext cx="379082" cy="262314"/>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ular Callout 16"/>
          <p:cNvSpPr/>
          <p:nvPr/>
        </p:nvSpPr>
        <p:spPr>
          <a:xfrm>
            <a:off x="940298" y="5169424"/>
            <a:ext cx="1947334" cy="1018435"/>
          </a:xfrm>
          <a:prstGeom prst="wedgeRoundRectCallout">
            <a:avLst>
              <a:gd name="adj1" fmla="val 104428"/>
              <a:gd name="adj2" fmla="val -274337"/>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FF0000"/>
                </a:solidFill>
                <a:latin typeface="Arial" panose="020B0604020202020204" pitchFamily="34" charset="0"/>
                <a:cs typeface="Arial" panose="020B0604020202020204" pitchFamily="34" charset="0"/>
              </a:rPr>
              <a:t>Click chuột phải vào đường link để truy cập bài viết về dị tậ</a:t>
            </a:r>
            <a:r>
              <a:rPr lang="en-US" sz="1400" b="1">
                <a:solidFill>
                  <a:srgbClr val="FF0000"/>
                </a:solidFill>
                <a:latin typeface="Arial" panose="020B0604020202020204" pitchFamily="34" charset="0"/>
                <a:cs typeface="Arial" panose="020B0604020202020204" pitchFamily="34" charset="0"/>
              </a:rPr>
              <a:t>t </a:t>
            </a:r>
            <a:r>
              <a:rPr lang="en-US" sz="1200" b="1">
                <a:solidFill>
                  <a:srgbClr val="FF0000"/>
                </a:solidFill>
                <a:latin typeface="Arial" panose="020B0604020202020204" pitchFamily="34" charset="0"/>
                <a:cs typeface="Arial" panose="020B0604020202020204" pitchFamily="34" charset="0"/>
              </a:rPr>
              <a:t>muốn tham khảo</a:t>
            </a:r>
            <a:endParaRPr lang="en-US" sz="1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058" y="426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10" name="Group 9"/>
          <p:cNvGrpSpPr/>
          <p:nvPr/>
        </p:nvGrpSpPr>
        <p:grpSpPr>
          <a:xfrm>
            <a:off x="191058" y="515481"/>
            <a:ext cx="11739214" cy="6189736"/>
            <a:chOff x="191058" y="515481"/>
            <a:chExt cx="11739214" cy="6189736"/>
          </a:xfrm>
        </p:grpSpPr>
        <p:sp>
          <p:nvSpPr>
            <p:cNvPr id="6" name="Rectangle 5"/>
            <p:cNvSpPr/>
            <p:nvPr/>
          </p:nvSpPr>
          <p:spPr>
            <a:xfrm>
              <a:off x="285695" y="515481"/>
              <a:ext cx="3278772"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3</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600" b="1" smtClean="0">
                  <a:solidFill>
                    <a:schemeClr val="accent6">
                      <a:lumMod val="50000"/>
                    </a:schemeClr>
                  </a:solidFill>
                  <a:latin typeface="Arial" panose="020B0604020202020204" pitchFamily="34" charset="0"/>
                  <a:cs typeface="Arial" panose="020B0604020202020204" pitchFamily="34" charset="0"/>
                </a:rPr>
                <a:t>Nguồn dữ liệu</a:t>
              </a:r>
            </a:p>
          </p:txBody>
        </p:sp>
        <p:pic>
          <p:nvPicPr>
            <p:cNvPr id="3" name="Picture 2"/>
            <p:cNvPicPr>
              <a:picLocks noChangeAspect="1"/>
            </p:cNvPicPr>
            <p:nvPr/>
          </p:nvPicPr>
          <p:blipFill rotWithShape="1">
            <a:blip r:embed="rId2"/>
            <a:srcRect l="1" r="33475" b="2616"/>
            <a:stretch/>
          </p:blipFill>
          <p:spPr>
            <a:xfrm>
              <a:off x="4342688" y="642481"/>
              <a:ext cx="7587584" cy="6062736"/>
            </a:xfrm>
            <a:prstGeom prst="rect">
              <a:avLst/>
            </a:prstGeom>
          </p:spPr>
        </p:pic>
        <p:pic>
          <p:nvPicPr>
            <p:cNvPr id="7" name="Picture 6"/>
            <p:cNvPicPr>
              <a:picLocks noChangeAspect="1"/>
            </p:cNvPicPr>
            <p:nvPr/>
          </p:nvPicPr>
          <p:blipFill rotWithShape="1">
            <a:blip r:embed="rId3"/>
            <a:srcRect l="23125" r="38958"/>
            <a:stretch/>
          </p:blipFill>
          <p:spPr>
            <a:xfrm>
              <a:off x="250324" y="1807391"/>
              <a:ext cx="3211226" cy="4587465"/>
            </a:xfrm>
            <a:prstGeom prst="rect">
              <a:avLst/>
            </a:prstGeom>
          </p:spPr>
        </p:pic>
        <p:sp>
          <p:nvSpPr>
            <p:cNvPr id="8" name="Rectangle 7"/>
            <p:cNvSpPr/>
            <p:nvPr/>
          </p:nvSpPr>
          <p:spPr>
            <a:xfrm>
              <a:off x="191058" y="1275205"/>
              <a:ext cx="3329758" cy="261610"/>
            </a:xfrm>
            <a:prstGeom prst="rect">
              <a:avLst/>
            </a:prstGeom>
          </p:spPr>
          <p:txBody>
            <a:bodyPr wrap="none">
              <a:spAutoFit/>
            </a:bodyPr>
            <a:lstStyle/>
            <a:p>
              <a:r>
                <a:rPr lang="en-US" sz="1100" b="1">
                  <a:solidFill>
                    <a:srgbClr val="FF0000"/>
                  </a:solidFill>
                  <a:latin typeface="Arial" panose="020B0604020202020204" pitchFamily="34" charset="0"/>
                  <a:cs typeface="Arial" panose="020B0604020202020204" pitchFamily="34" charset="0"/>
                </a:rPr>
                <a:t>https://intergrowth21.tghn.org/standards-tools/</a:t>
              </a:r>
            </a:p>
          </p:txBody>
        </p:sp>
        <p:sp>
          <p:nvSpPr>
            <p:cNvPr id="9" name="Oval 8"/>
            <p:cNvSpPr/>
            <p:nvPr/>
          </p:nvSpPr>
          <p:spPr>
            <a:xfrm>
              <a:off x="4809067" y="1731191"/>
              <a:ext cx="3445933" cy="5294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637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191" y="118864"/>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grpSp>
        <p:nvGrpSpPr>
          <p:cNvPr id="17" name="Group 16"/>
          <p:cNvGrpSpPr/>
          <p:nvPr/>
        </p:nvGrpSpPr>
        <p:grpSpPr>
          <a:xfrm>
            <a:off x="343554" y="817161"/>
            <a:ext cx="11605033" cy="5913839"/>
            <a:chOff x="343554" y="817161"/>
            <a:chExt cx="11605033" cy="5913839"/>
          </a:xfrm>
        </p:grpSpPr>
        <p:sp>
          <p:nvSpPr>
            <p:cNvPr id="6" name="Rectangle 5"/>
            <p:cNvSpPr/>
            <p:nvPr/>
          </p:nvSpPr>
          <p:spPr>
            <a:xfrm>
              <a:off x="410197" y="958652"/>
              <a:ext cx="2408111" cy="98488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2</a:t>
              </a:r>
              <a:r>
                <a:rPr lang="en-US" sz="1600" b="1" smtClean="0">
                  <a:solidFill>
                    <a:schemeClr val="accent6">
                      <a:lumMod val="50000"/>
                    </a:schemeClr>
                  </a:solidFill>
                  <a:latin typeface="Arial" panose="020B0604020202020204" pitchFamily="34" charset="0"/>
                  <a:cs typeface="Arial" panose="020B0604020202020204" pitchFamily="34" charset="0"/>
                </a:rPr>
                <a:t>:  </a:t>
              </a:r>
              <a:endParaRPr lang="en-US" sz="1600" b="1">
                <a:solidFill>
                  <a:schemeClr val="accent6">
                    <a:lumMod val="50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tabLst>
                  <a:tab pos="182563" algn="l"/>
                </a:tabLst>
              </a:pPr>
              <a:r>
                <a:rPr lang="en-US" sz="1400" b="1" smtClean="0">
                  <a:solidFill>
                    <a:schemeClr val="accent6">
                      <a:lumMod val="50000"/>
                    </a:schemeClr>
                  </a:solidFill>
                  <a:latin typeface="Arial" panose="020B0604020202020204" pitchFamily="34" charset="0"/>
                  <a:cs typeface="Arial" panose="020B0604020202020204" pitchFamily="34" charset="0"/>
                </a:rPr>
                <a:t>Cân nặng Siemer</a:t>
              </a:r>
            </a:p>
            <a:p>
              <a:pPr marL="182563" indent="-182563">
                <a:buFont typeface="Wingdings" panose="05000000000000000000" pitchFamily="2" charset="2"/>
                <a:buChar char="§"/>
                <a:tabLst>
                  <a:tab pos="182563" algn="l"/>
                </a:tabLst>
              </a:pPr>
              <a:r>
                <a:rPr lang="en-US" sz="1400" b="1" smtClean="0">
                  <a:solidFill>
                    <a:schemeClr val="accent6">
                      <a:lumMod val="50000"/>
                    </a:schemeClr>
                  </a:solidFill>
                  <a:latin typeface="Arial" panose="020B0604020202020204" pitchFamily="34" charset="0"/>
                  <a:cs typeface="Arial" panose="020B0604020202020204" pitchFamily="34" charset="0"/>
                </a:rPr>
                <a:t>Cân nặng Hadlock 4</a:t>
              </a:r>
            </a:p>
            <a:p>
              <a:pPr marL="182563" indent="-182563">
                <a:buFont typeface="Wingdings" panose="05000000000000000000" pitchFamily="2" charset="2"/>
                <a:buChar char="§"/>
                <a:tabLst>
                  <a:tab pos="182563" algn="l"/>
                </a:tabLst>
              </a:pPr>
              <a:r>
                <a:rPr lang="en-US" sz="1400" b="1" smtClean="0">
                  <a:solidFill>
                    <a:schemeClr val="accent6">
                      <a:lumMod val="50000"/>
                    </a:schemeClr>
                  </a:solidFill>
                  <a:latin typeface="Arial" panose="020B0604020202020204" pitchFamily="34" charset="0"/>
                  <a:cs typeface="Arial" panose="020B0604020202020204" pitchFamily="34" charset="0"/>
                </a:rPr>
                <a:t>Theo dõi TRAP</a:t>
              </a:r>
            </a:p>
          </p:txBody>
        </p:sp>
        <p:pic>
          <p:nvPicPr>
            <p:cNvPr id="7" name="Picture 6"/>
            <p:cNvPicPr>
              <a:picLocks noChangeAspect="1"/>
            </p:cNvPicPr>
            <p:nvPr/>
          </p:nvPicPr>
          <p:blipFill rotWithShape="1">
            <a:blip r:embed="rId2"/>
            <a:srcRect r="20208" b="2418"/>
            <a:stretch/>
          </p:blipFill>
          <p:spPr>
            <a:xfrm>
              <a:off x="3301353" y="958652"/>
              <a:ext cx="8647234" cy="5772348"/>
            </a:xfrm>
            <a:prstGeom prst="rect">
              <a:avLst/>
            </a:prstGeom>
          </p:spPr>
        </p:pic>
        <p:sp>
          <p:nvSpPr>
            <p:cNvPr id="8" name="Rectangle 7"/>
            <p:cNvSpPr/>
            <p:nvPr/>
          </p:nvSpPr>
          <p:spPr>
            <a:xfrm>
              <a:off x="343554" y="2426809"/>
              <a:ext cx="2474754" cy="1077218"/>
            </a:xfrm>
            <a:prstGeom prst="rect">
              <a:avLst/>
            </a:prstGeom>
            <a:solidFill>
              <a:schemeClr val="accent4">
                <a:lumMod val="20000"/>
                <a:lumOff val="80000"/>
              </a:schemeClr>
            </a:solidFill>
          </p:spPr>
          <p:txBody>
            <a:bodyPr wrap="square">
              <a:spAutoFit/>
            </a:bodyPr>
            <a:lstStyle/>
            <a:p>
              <a:pPr algn="r"/>
              <a:r>
                <a:rPr lang="en-US" sz="1600" b="1" smtClean="0">
                  <a:solidFill>
                    <a:srgbClr val="FF0000"/>
                  </a:solidFill>
                  <a:latin typeface="Arial" panose="020B0604020202020204" pitchFamily="34" charset="0"/>
                  <a:cs typeface="Arial" panose="020B0604020202020204" pitchFamily="34" charset="0"/>
                </a:rPr>
                <a:t>Bảng theo dõi hội chứng đảo ngược tưới máu động mạch trong song thai (TRAP)</a:t>
              </a:r>
              <a:endParaRPr lang="en-US" sz="1200" i="1" smtClean="0">
                <a:solidFill>
                  <a:schemeClr val="accent6">
                    <a:lumMod val="50000"/>
                  </a:schemeClr>
                </a:solidFill>
                <a:latin typeface="Arial" panose="020B0604020202020204" pitchFamily="34" charset="0"/>
                <a:cs typeface="Arial" panose="020B0604020202020204" pitchFamily="34" charset="0"/>
              </a:endParaRPr>
            </a:p>
          </p:txBody>
        </p:sp>
        <p:sp>
          <p:nvSpPr>
            <p:cNvPr id="9" name="Right Arrow 8"/>
            <p:cNvSpPr/>
            <p:nvPr/>
          </p:nvSpPr>
          <p:spPr>
            <a:xfrm>
              <a:off x="2884951" y="2791604"/>
              <a:ext cx="550333" cy="34762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5221" y="1362901"/>
              <a:ext cx="2474754" cy="646331"/>
            </a:xfrm>
            <a:prstGeom prst="rect">
              <a:avLst/>
            </a:prstGeom>
            <a:solidFill>
              <a:schemeClr val="accent5">
                <a:lumMod val="20000"/>
                <a:lumOff val="80000"/>
              </a:schemeClr>
            </a:solidFill>
          </p:spPr>
          <p:txBody>
            <a:bodyPr wrap="square">
              <a:spAutoFit/>
            </a:bodyPr>
            <a:lstStyle/>
            <a:p>
              <a:pPr algn="r"/>
              <a:r>
                <a:rPr lang="en-US" sz="1200" b="1" smtClean="0">
                  <a:solidFill>
                    <a:srgbClr val="0033CC"/>
                  </a:solidFill>
                  <a:latin typeface="Arial" panose="020B0604020202020204" pitchFamily="34" charset="0"/>
                  <a:cs typeface="Arial" panose="020B0604020202020204" pitchFamily="34" charset="0"/>
                </a:rPr>
                <a:t>Tính cân nặng theo FL, BPD, OFD (Siemer) khi có khiếm khuyết thành bụng</a:t>
              </a:r>
              <a:endParaRPr lang="en-US" sz="1050" i="1" smtClean="0">
                <a:solidFill>
                  <a:srgbClr val="0033CC"/>
                </a:solidFill>
                <a:latin typeface="Arial" panose="020B0604020202020204" pitchFamily="34" charset="0"/>
                <a:cs typeface="Arial" panose="020B0604020202020204" pitchFamily="34" charset="0"/>
              </a:endParaRPr>
            </a:p>
          </p:txBody>
        </p:sp>
        <p:sp>
          <p:nvSpPr>
            <p:cNvPr id="11" name="Right Arrow 10"/>
            <p:cNvSpPr/>
            <p:nvPr/>
          </p:nvSpPr>
          <p:spPr>
            <a:xfrm rot="2314862">
              <a:off x="6848384" y="1952882"/>
              <a:ext cx="374145" cy="239509"/>
            </a:xfrm>
            <a:prstGeom prst="rightArrow">
              <a:avLst/>
            </a:prstGeom>
            <a:gradFill flip="none" rotWithShape="1">
              <a:gsLst>
                <a:gs pos="0">
                  <a:srgbClr val="0033CC">
                    <a:tint val="66000"/>
                    <a:satMod val="160000"/>
                  </a:srgbClr>
                </a:gs>
                <a:gs pos="50000">
                  <a:srgbClr val="0033CC">
                    <a:tint val="44500"/>
                    <a:satMod val="160000"/>
                  </a:srgbClr>
                </a:gs>
                <a:gs pos="100000">
                  <a:srgbClr val="0033CC">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64021" y="817161"/>
              <a:ext cx="2474754" cy="461665"/>
            </a:xfrm>
            <a:prstGeom prst="rect">
              <a:avLst/>
            </a:prstGeom>
            <a:solidFill>
              <a:schemeClr val="accent2">
                <a:lumMod val="20000"/>
                <a:lumOff val="80000"/>
              </a:schemeClr>
            </a:solidFill>
          </p:spPr>
          <p:txBody>
            <a:bodyPr wrap="square">
              <a:spAutoFit/>
            </a:bodyPr>
            <a:lstStyle/>
            <a:p>
              <a:r>
                <a:rPr lang="en-US" sz="1200" b="1" smtClean="0">
                  <a:solidFill>
                    <a:schemeClr val="accent2">
                      <a:lumMod val="75000"/>
                    </a:schemeClr>
                  </a:solidFill>
                  <a:latin typeface="Arial" panose="020B0604020202020204" pitchFamily="34" charset="0"/>
                  <a:cs typeface="Arial" panose="020B0604020202020204" pitchFamily="34" charset="0"/>
                </a:rPr>
                <a:t>Tính cân nặng theo FL, BPD, HC, AC (Hadlock 4)</a:t>
              </a:r>
              <a:endParaRPr lang="en-US" sz="1050" i="1" smtClean="0">
                <a:solidFill>
                  <a:schemeClr val="accent2">
                    <a:lumMod val="75000"/>
                  </a:schemeClr>
                </a:solidFill>
                <a:latin typeface="Arial" panose="020B0604020202020204" pitchFamily="34" charset="0"/>
                <a:cs typeface="Arial" panose="020B0604020202020204" pitchFamily="34" charset="0"/>
              </a:endParaRPr>
            </a:p>
          </p:txBody>
        </p:sp>
        <p:sp>
          <p:nvSpPr>
            <p:cNvPr id="13" name="Right Arrow 12"/>
            <p:cNvSpPr/>
            <p:nvPr/>
          </p:nvSpPr>
          <p:spPr>
            <a:xfrm rot="6739701">
              <a:off x="7142397" y="1735749"/>
              <a:ext cx="1206622" cy="239509"/>
            </a:xfrm>
            <a:prstGeom prst="rightArrow">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85690" y="2072636"/>
              <a:ext cx="3445933" cy="5294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51744">
              <a:off x="9301333" y="1947100"/>
              <a:ext cx="361174" cy="239509"/>
            </a:xfrm>
            <a:prstGeom prst="rightArrow">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19332" y="1515458"/>
              <a:ext cx="2474754" cy="461665"/>
            </a:xfrm>
            <a:prstGeom prst="rect">
              <a:avLst/>
            </a:prstGeom>
            <a:solidFill>
              <a:schemeClr val="accent2">
                <a:lumMod val="40000"/>
                <a:lumOff val="60000"/>
              </a:schemeClr>
            </a:solidFill>
          </p:spPr>
          <p:txBody>
            <a:bodyPr wrap="square">
              <a:spAutoFit/>
            </a:bodyPr>
            <a:lstStyle/>
            <a:p>
              <a:r>
                <a:rPr lang="en-US" sz="1200" b="1" smtClean="0">
                  <a:latin typeface="Arial" panose="020B0604020202020204" pitchFamily="34" charset="0"/>
                  <a:cs typeface="Arial" panose="020B0604020202020204" pitchFamily="34" charset="0"/>
                </a:rPr>
                <a:t>Đối chiếu với các mức bách phân vị từ 3</a:t>
              </a:r>
              <a:r>
                <a:rPr lang="en-US" sz="1200" b="1" baseline="30000" smtClean="0">
                  <a:latin typeface="Arial" panose="020B0604020202020204" pitchFamily="34" charset="0"/>
                  <a:cs typeface="Arial" panose="020B0604020202020204" pitchFamily="34" charset="0"/>
                </a:rPr>
                <a:t>rd</a:t>
              </a:r>
              <a:r>
                <a:rPr lang="en-US" sz="1200" b="1" smtClean="0">
                  <a:latin typeface="Arial" panose="020B0604020202020204" pitchFamily="34" charset="0"/>
                  <a:cs typeface="Arial" panose="020B0604020202020204" pitchFamily="34" charset="0"/>
                </a:rPr>
                <a:t> đến 97</a:t>
              </a:r>
              <a:r>
                <a:rPr lang="en-US" sz="1200" b="1" baseline="30000" smtClean="0">
                  <a:latin typeface="Arial" panose="020B0604020202020204" pitchFamily="34" charset="0"/>
                  <a:cs typeface="Arial" panose="020B0604020202020204" pitchFamily="34" charset="0"/>
                </a:rPr>
                <a:t>th</a:t>
              </a:r>
              <a:r>
                <a:rPr lang="en-US" sz="1200" b="1" smtClean="0">
                  <a:latin typeface="Arial" panose="020B0604020202020204" pitchFamily="34" charset="0"/>
                  <a:cs typeface="Arial" panose="020B0604020202020204" pitchFamily="34" charset="0"/>
                </a:rPr>
                <a:t> </a:t>
              </a:r>
              <a:endParaRPr lang="en-US" sz="1050" i="1" smtClean="0">
                <a:latin typeface="Arial" panose="020B0604020202020204" pitchFamily="34" charset="0"/>
                <a:cs typeface="Arial" panose="020B0604020202020204" pitchFamily="34" charset="0"/>
              </a:endParaRPr>
            </a:p>
          </p:txBody>
        </p:sp>
        <p:sp>
          <p:nvSpPr>
            <p:cNvPr id="18" name="Rectangle 17"/>
            <p:cNvSpPr/>
            <p:nvPr/>
          </p:nvSpPr>
          <p:spPr>
            <a:xfrm>
              <a:off x="9938775" y="4027771"/>
              <a:ext cx="1825268" cy="1015663"/>
            </a:xfrm>
            <a:prstGeom prst="rect">
              <a:avLst/>
            </a:prstGeom>
            <a:solidFill>
              <a:schemeClr val="accent4">
                <a:lumMod val="20000"/>
                <a:lumOff val="80000"/>
              </a:schemeClr>
            </a:solidFill>
          </p:spPr>
          <p:txBody>
            <a:bodyPr wrap="square">
              <a:spAutoFit/>
            </a:bodyPr>
            <a:lstStyle/>
            <a:p>
              <a:r>
                <a:rPr lang="en-US" sz="1200" b="1" smtClean="0">
                  <a:solidFill>
                    <a:srgbClr val="FF0000"/>
                  </a:solidFill>
                  <a:latin typeface="Arial" panose="020B0604020202020204" pitchFamily="34" charset="0"/>
                  <a:cs typeface="Arial" panose="020B0604020202020204" pitchFamily="34" charset="0"/>
                </a:rPr>
                <a:t>Các chữ số </a:t>
              </a:r>
              <a:r>
                <a:rPr lang="en-US" sz="1200" b="1" smtClean="0">
                  <a:latin typeface="Arial" panose="020B0604020202020204" pitchFamily="34" charset="0"/>
                  <a:cs typeface="Arial" panose="020B0604020202020204" pitchFamily="34" charset="0"/>
                </a:rPr>
                <a:t>màu đen</a:t>
              </a:r>
              <a:r>
                <a:rPr lang="en-US" sz="1200" b="1" smtClean="0">
                  <a:solidFill>
                    <a:srgbClr val="FF0000"/>
                  </a:solidFill>
                  <a:latin typeface="Arial" panose="020B0604020202020204" pitchFamily="34" charset="0"/>
                  <a:cs typeface="Arial" panose="020B0604020202020204" pitchFamily="34" charset="0"/>
                </a:rPr>
                <a:t> là các số liệu phải nhập để theo dõi sự phát triển của 2 thai trong TRAP</a:t>
              </a:r>
              <a:endParaRPr lang="en-US" sz="1050" i="1" smtClean="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68763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92" y="88990"/>
            <a:ext cx="8303260" cy="461665"/>
          </a:xfrm>
          <a:prstGeom prst="rect">
            <a:avLst/>
          </a:prstGeom>
        </p:spPr>
        <p:txBody>
          <a:bodyPr wrap="square">
            <a:spAutoFit/>
          </a:bodyPr>
          <a:lstStyle/>
          <a:p>
            <a:pPr algn="just"/>
            <a:r>
              <a:rPr lang="en-US" b="1" smtClean="0">
                <a:solidFill>
                  <a:srgbClr val="FF0000"/>
                </a:solidFill>
                <a:latin typeface="Arial" panose="020B0604020202020204" pitchFamily="34" charset="0"/>
                <a:cs typeface="Arial" panose="020B0604020202020204" pitchFamily="34" charset="0"/>
              </a:rPr>
              <a:t>CHƯƠNG TRÌNH SIÊU ÂM SẢN KHOA</a:t>
            </a:r>
            <a:r>
              <a:rPr lang="en-US" sz="1600" b="1" smtClean="0">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FscanEx-S </a:t>
            </a:r>
            <a:r>
              <a:rPr lang="en-US" sz="1600" i="1" smtClean="0">
                <a:solidFill>
                  <a:srgbClr val="FF0000"/>
                </a:solidFill>
                <a:latin typeface="Arial" panose="020B0604020202020204" pitchFamily="34" charset="0"/>
                <a:cs typeface="Arial" panose="020B0604020202020204" pitchFamily="34" charset="0"/>
              </a:rPr>
              <a:t>KHÔNG KÈM ẢNH</a:t>
            </a:r>
            <a:endParaRPr lang="en-US" sz="2400" i="1" smtClean="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18889" b="2340"/>
          <a:stretch/>
        </p:blipFill>
        <p:spPr>
          <a:xfrm>
            <a:off x="2743200" y="681082"/>
            <a:ext cx="9207138" cy="6050941"/>
          </a:xfrm>
          <a:prstGeom prst="rect">
            <a:avLst/>
          </a:prstGeom>
        </p:spPr>
      </p:pic>
      <p:grpSp>
        <p:nvGrpSpPr>
          <p:cNvPr id="11" name="Group 10"/>
          <p:cNvGrpSpPr/>
          <p:nvPr/>
        </p:nvGrpSpPr>
        <p:grpSpPr>
          <a:xfrm>
            <a:off x="4641669" y="2422766"/>
            <a:ext cx="4554583" cy="2627244"/>
            <a:chOff x="4641669" y="2422766"/>
            <a:chExt cx="4554583" cy="2627244"/>
          </a:xfrm>
        </p:grpSpPr>
        <p:sp>
          <p:nvSpPr>
            <p:cNvPr id="9" name="Rectangle 8"/>
            <p:cNvSpPr/>
            <p:nvPr/>
          </p:nvSpPr>
          <p:spPr>
            <a:xfrm>
              <a:off x="5272396" y="2422766"/>
              <a:ext cx="2295353" cy="338554"/>
            </a:xfrm>
            <a:prstGeom prst="rect">
              <a:avLst/>
            </a:prstGeom>
            <a:solidFill>
              <a:schemeClr val="accent6">
                <a:lumMod val="20000"/>
                <a:lumOff val="80000"/>
              </a:schemeClr>
            </a:solidFill>
          </p:spPr>
          <p:txBody>
            <a:bodyPr wrap="square">
              <a:spAutoFit/>
            </a:bodyPr>
            <a:lstStyle/>
            <a:p>
              <a:r>
                <a:rPr lang="en-US" sz="1600" b="1" smtClean="0">
                  <a:solidFill>
                    <a:schemeClr val="accent6">
                      <a:lumMod val="50000"/>
                    </a:schemeClr>
                  </a:solidFill>
                  <a:latin typeface="Arial" panose="020B0604020202020204" pitchFamily="34" charset="0"/>
                  <a:cs typeface="Arial" panose="020B0604020202020204" pitchFamily="34" charset="0"/>
                </a:rPr>
                <a:t>Điền tên phòng khám</a:t>
              </a:r>
            </a:p>
          </p:txBody>
        </p:sp>
        <p:cxnSp>
          <p:nvCxnSpPr>
            <p:cNvPr id="7" name="Straight Arrow Connector 6"/>
            <p:cNvCxnSpPr/>
            <p:nvPr/>
          </p:nvCxnSpPr>
          <p:spPr>
            <a:xfrm flipH="1">
              <a:off x="4641669" y="2586446"/>
              <a:ext cx="60960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571460" y="4711456"/>
              <a:ext cx="1624792" cy="338554"/>
            </a:xfrm>
            <a:prstGeom prst="rect">
              <a:avLst/>
            </a:prstGeom>
            <a:solidFill>
              <a:schemeClr val="accent6">
                <a:lumMod val="20000"/>
                <a:lumOff val="80000"/>
              </a:schemeClr>
            </a:solidFill>
          </p:spPr>
          <p:txBody>
            <a:bodyPr wrap="square">
              <a:spAutoFit/>
            </a:bodyPr>
            <a:lstStyle/>
            <a:p>
              <a:r>
                <a:rPr lang="en-US" sz="1600" b="1" smtClean="0">
                  <a:solidFill>
                    <a:schemeClr val="accent6">
                      <a:lumMod val="50000"/>
                    </a:schemeClr>
                  </a:solidFill>
                  <a:latin typeface="Arial" panose="020B0604020202020204" pitchFamily="34" charset="0"/>
                  <a:cs typeface="Arial" panose="020B0604020202020204" pitchFamily="34" charset="0"/>
                </a:rPr>
                <a:t>Tự động tính</a:t>
              </a:r>
            </a:p>
          </p:txBody>
        </p:sp>
      </p:grpSp>
      <p:sp>
        <p:nvSpPr>
          <p:cNvPr id="10" name="Rectangle 9"/>
          <p:cNvSpPr/>
          <p:nvPr/>
        </p:nvSpPr>
        <p:spPr>
          <a:xfrm>
            <a:off x="8285562" y="3367998"/>
            <a:ext cx="2295353" cy="338554"/>
          </a:xfrm>
          <a:prstGeom prst="rect">
            <a:avLst/>
          </a:prstGeom>
          <a:solidFill>
            <a:schemeClr val="accent6">
              <a:lumMod val="20000"/>
              <a:lumOff val="80000"/>
            </a:schemeClr>
          </a:solidFill>
        </p:spPr>
        <p:txBody>
          <a:bodyPr wrap="square">
            <a:spAutoFit/>
          </a:bodyPr>
          <a:lstStyle/>
          <a:p>
            <a:pPr algn="ctr"/>
            <a:r>
              <a:rPr lang="en-US" sz="1600" b="1" smtClean="0">
                <a:solidFill>
                  <a:schemeClr val="accent6">
                    <a:lumMod val="50000"/>
                  </a:schemeClr>
                </a:solidFill>
                <a:latin typeface="Arial" panose="020B0604020202020204" pitchFamily="34" charset="0"/>
                <a:cs typeface="Arial" panose="020B0604020202020204" pitchFamily="34" charset="0"/>
              </a:rPr>
              <a:t>Các nút chức năng</a:t>
            </a:r>
          </a:p>
        </p:txBody>
      </p:sp>
      <p:cxnSp>
        <p:nvCxnSpPr>
          <p:cNvPr id="12" name="Straight Arrow Connector 11"/>
          <p:cNvCxnSpPr/>
          <p:nvPr/>
        </p:nvCxnSpPr>
        <p:spPr>
          <a:xfrm flipV="1">
            <a:off x="10580915" y="3169920"/>
            <a:ext cx="322216" cy="2198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949440" y="4749695"/>
            <a:ext cx="618309" cy="1099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18811" y="4952822"/>
            <a:ext cx="758291" cy="4203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132320" y="5050010"/>
            <a:ext cx="444782" cy="5645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541727" y="3697773"/>
            <a:ext cx="361404" cy="20585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364" y="836482"/>
            <a:ext cx="2047156" cy="584775"/>
          </a:xfrm>
          <a:prstGeom prst="rect">
            <a:avLst/>
          </a:prstGeom>
          <a:solidFill>
            <a:schemeClr val="accent6">
              <a:lumMod val="20000"/>
              <a:lumOff val="80000"/>
            </a:schemeClr>
          </a:solidFill>
        </p:spPr>
        <p:txBody>
          <a:bodyPr wrap="square">
            <a:spAutoFit/>
          </a:bodyPr>
          <a:lstStyle/>
          <a:p>
            <a:r>
              <a:rPr lang="en-US" sz="1600" b="1" smtClean="0">
                <a:solidFill>
                  <a:srgbClr val="FF0000"/>
                </a:solidFill>
                <a:latin typeface="Arial" panose="020B0604020202020204" pitchFamily="34" charset="0"/>
                <a:cs typeface="Arial" panose="020B0604020202020204" pitchFamily="34" charset="0"/>
              </a:rPr>
              <a:t>Sheet 1:</a:t>
            </a:r>
            <a:r>
              <a:rPr lang="en-US" sz="1600" b="1" smtClean="0">
                <a:solidFill>
                  <a:schemeClr val="accent6">
                    <a:lumMod val="50000"/>
                  </a:schemeClr>
                </a:solidFill>
                <a:latin typeface="Arial" panose="020B0604020202020204" pitchFamily="34" charset="0"/>
                <a:cs typeface="Arial" panose="020B0604020202020204" pitchFamily="34" charset="0"/>
              </a:rPr>
              <a:t>  </a:t>
            </a:r>
          </a:p>
          <a:p>
            <a:pPr marL="182563" indent="-182563">
              <a:buFont typeface="Wingdings" panose="05000000000000000000" pitchFamily="2" charset="2"/>
              <a:buChar char="§"/>
            </a:pPr>
            <a:r>
              <a:rPr lang="en-US" sz="1600" b="1" smtClean="0">
                <a:solidFill>
                  <a:schemeClr val="accent6">
                    <a:lumMod val="50000"/>
                  </a:schemeClr>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597789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2804</Words>
  <Application>Microsoft Office PowerPoint</Application>
  <PresentationFormat>Widescreen</PresentationFormat>
  <Paragraphs>345</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HƯỚNG DẪN SỬ DỤNG FScanEx PHÂN TÍCH VÀ TRẢ KẾT QUẢ SIÊU ÂM TRÊN NỀN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SỬ DỤNG FScanEx KÈM ẢNH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FScanEx Đánh giá và Trả kết quả siêu âm trên nền Excel</dc:title>
  <dc:creator>Nhan Nguyen Viet</dc:creator>
  <cp:lastModifiedBy>Nhan Nguyen Viet</cp:lastModifiedBy>
  <cp:revision>64</cp:revision>
  <dcterms:created xsi:type="dcterms:W3CDTF">2018-07-26T03:22:13Z</dcterms:created>
  <dcterms:modified xsi:type="dcterms:W3CDTF">2018-08-05T13:53:05Z</dcterms:modified>
</cp:coreProperties>
</file>